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3" r:id="rId5"/>
  </p:sldMasterIdLst>
  <p:notesMasterIdLst>
    <p:notesMasterId r:id="rId19"/>
  </p:notesMasterIdLst>
  <p:handoutMasterIdLst>
    <p:handoutMasterId r:id="rId20"/>
  </p:handoutMasterIdLst>
  <p:sldIdLst>
    <p:sldId id="302" r:id="rId6"/>
    <p:sldId id="689" r:id="rId7"/>
    <p:sldId id="691" r:id="rId8"/>
    <p:sldId id="1765" r:id="rId9"/>
    <p:sldId id="685" r:id="rId10"/>
    <p:sldId id="296" r:id="rId11"/>
    <p:sldId id="300" r:id="rId12"/>
    <p:sldId id="694" r:id="rId13"/>
    <p:sldId id="301" r:id="rId14"/>
    <p:sldId id="695" r:id="rId15"/>
    <p:sldId id="800" r:id="rId16"/>
    <p:sldId id="787" r:id="rId17"/>
    <p:sldId id="265" r:id="rId18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2305D1D-196D-00A9-8AB9-ED69E1B6B42B}" name="Kristians Pudans" initials="KP" userId="S::Kristians.Pudans@altum.lv::28f27343-3aa1-4a70-ac26-416afd6abca2" providerId="AD"/>
  <p188:author id="{44C4167A-9082-8008-1BDC-C2BD8FCE8021}" name="Santa Dunaiska" initials="" userId="S::Santa.Dunaiska@altum.lv::56ba7f31-d9be-4d88-9b67-9c734abd1f34" providerId="AD"/>
  <p188:author id="{C4A512EB-0B70-C7A2-74C5-714A7D41F87E}" name="Ilze Zandberga" initials="IZ" userId="S::ilze.zandberga@altum.lv::87e07835-43db-4422-8a8e-f49d90d76b6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6850"/>
    <a:srgbClr val="C9D63C"/>
    <a:srgbClr val="2F5282"/>
    <a:srgbClr val="FFFFF9"/>
    <a:srgbClr val="27C4E5"/>
    <a:srgbClr val="E2F3F2"/>
    <a:srgbClr val="70C3BD"/>
    <a:srgbClr val="974A50"/>
    <a:srgbClr val="A64A7D"/>
    <a:srgbClr val="70C3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CD44E2-E5B5-4283-B4F9-CCF37F020EBE}" v="3" dt="2025-11-05T07:44:38.9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4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F8408F8-844F-6871-1509-C69A16F54A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F6A941-DC8F-CE76-57F5-71F46024BDE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B9E55-FD2A-6848-AC85-49689041C0E3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B331B6-3D14-2FD1-BC4E-DF9E634092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37011-BBB3-5A54-6229-9EBB9CD89E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245A0E-1575-754F-9968-F3200176F04F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22427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5824D5-22B8-2A48-9D7B-45F5D76AEBEB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F27794-F276-2746-A608-FCA67837AEF0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909587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A7367-94C5-2CAC-F502-448641A2D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E8DB3C-CF4A-5A99-C29D-5691ABCF71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F416C4-307A-AC64-F45C-2BA904E5D4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B1EEAB-B297-DBF5-F5EC-B5CA9FC217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27794-F276-2746-A608-FCA67837AEF0}" type="slidenum">
              <a:rPr lang="en-LV" smtClean="0"/>
              <a:t>1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721189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27794-F276-2746-A608-FCA67837AEF0}" type="slidenum">
              <a:rPr lang="en-LV" smtClean="0"/>
              <a:t>3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968363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2E196-776E-AACA-5E13-D1944CB49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943ECD-004E-EB14-CE94-6D4C065D70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1F6644-A87C-CBA0-299B-67ABD1CA8B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DC54AF-DE86-722C-CBD4-458EE59AFB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1C5069-9460-433F-94CB-55CACC7B56E3}" type="slidenum">
              <a:rPr kumimoji="0" lang="lv-LV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lv-LV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160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AB815-05C8-C594-B725-01A729E9F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ABB3F2-85F1-3743-40D2-91E0C3A5E2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51D0B1-F4B2-64B1-2963-09A734DFC3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6930D7-01B2-599D-CFFB-A733D3E82D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27794-F276-2746-A608-FCA67837AEF0}" type="slidenum">
              <a:rPr lang="en-LV" smtClean="0"/>
              <a:t>5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354530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8E205-3AE5-272D-E5CD-4F5E4349E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272E03-6245-9789-F458-3F1FC31C37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84C852-29F7-44AC-1972-1A2565DFB5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B1EA8C-013D-D354-EFD2-59849D4ECA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27794-F276-2746-A608-FCA67837AEF0}" type="slidenum">
              <a:rPr lang="en-LV" smtClean="0"/>
              <a:t>7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293947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C4A69-4803-5D1D-BDA9-21EE2C098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9A9C3D-29EE-B237-4BB1-2103118DA1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C25257-C5A4-019E-677C-13939A5053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LV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D1A3B8-E86B-546F-EF9C-FC492BF91D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27794-F276-2746-A608-FCA67837AEF0}" type="slidenum">
              <a:rPr lang="en-LV" smtClean="0"/>
              <a:t>9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946621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9211D-1581-6700-344C-ED654E01F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0D9F94-D0BA-6E3B-637C-137B20C1EE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CB59EE-B7AB-690E-B45C-B92967D23E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5D590D-7CD2-86AD-E1EC-CBFA6C7E77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27794-F276-2746-A608-FCA67837AEF0}" type="slidenum">
              <a:rPr lang="en-LV" smtClean="0"/>
              <a:t>10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371102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F27794-F276-2746-A608-FCA67837AEF0}" type="slidenum">
              <a:rPr kumimoji="0" lang="en-LV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LV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6843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1458EE-19BD-46A4-A4E3-7033D940001D}" type="slidenum">
              <a:rPr lang="lv-LV" smtClean="0"/>
              <a:t>12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60817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CA085-6200-4C63-227F-04B3D29F598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736471"/>
            <a:ext cx="9144000" cy="706567"/>
          </a:xfrm>
        </p:spPr>
        <p:txBody>
          <a:bodyPr anchor="b"/>
          <a:lstStyle>
            <a:lvl1pPr algn="l">
              <a:defRPr sz="4400"/>
            </a:lvl1pPr>
          </a:lstStyle>
          <a:p>
            <a:r>
              <a:rPr lang="en-GB" err="1"/>
              <a:t>Virsraksts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9760A0-6897-8ABB-77B6-FF74FA6C5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C1274-BDA9-5B30-6FE7-AE7DFB4B1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71183B-8409-021A-0E3F-C755DEB36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D7D3595-5E72-CE99-2158-23205DAEB8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4000" y="4431321"/>
            <a:ext cx="2819400" cy="16342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0EDE22D8-D9F2-3DD2-73FD-BD28E8BAE45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524001" y="2246596"/>
            <a:ext cx="2819400" cy="2039327"/>
          </a:xfrm>
          <a:prstGeom prst="rect">
            <a:avLst/>
          </a:prstGeom>
        </p:spPr>
        <p:txBody>
          <a:bodyPr/>
          <a:lstStyle/>
          <a:p>
            <a:endParaRPr lang="en-LV"/>
          </a:p>
        </p:txBody>
      </p:sp>
      <p:sp>
        <p:nvSpPr>
          <p:cNvPr id="30" name="Picture Placeholder 28">
            <a:extLst>
              <a:ext uri="{FF2B5EF4-FFF2-40B4-BE49-F238E27FC236}">
                <a16:creationId xmlns:a16="http://schemas.microsoft.com/office/drawing/2014/main" id="{0E67A355-E9D6-E0B8-5604-881683586C9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86300" y="2246596"/>
            <a:ext cx="2819400" cy="2039327"/>
          </a:xfrm>
          <a:prstGeom prst="rect">
            <a:avLst/>
          </a:prstGeom>
        </p:spPr>
        <p:txBody>
          <a:bodyPr/>
          <a:lstStyle/>
          <a:p>
            <a:endParaRPr lang="en-LV"/>
          </a:p>
        </p:txBody>
      </p:sp>
      <p:sp>
        <p:nvSpPr>
          <p:cNvPr id="31" name="Picture Placeholder 28">
            <a:extLst>
              <a:ext uri="{FF2B5EF4-FFF2-40B4-BE49-F238E27FC236}">
                <a16:creationId xmlns:a16="http://schemas.microsoft.com/office/drawing/2014/main" id="{529D2C68-4F57-4660-DC4E-60DE8D3F1A2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848599" y="2246596"/>
            <a:ext cx="2819400" cy="2039327"/>
          </a:xfrm>
          <a:prstGeom prst="rect">
            <a:avLst/>
          </a:prstGeom>
        </p:spPr>
        <p:txBody>
          <a:bodyPr/>
          <a:lstStyle/>
          <a:p>
            <a:endParaRPr lang="en-LV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80A99054-05BD-AFD7-03CB-7E4D742AB22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77507" y="4431321"/>
            <a:ext cx="2819400" cy="16342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26D2B510-66B1-E2BF-0524-1810ECC0BE2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31014" y="4431321"/>
            <a:ext cx="2819400" cy="16342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786109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9760A0-6897-8ABB-77B6-FF74FA6C5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C1274-BDA9-5B30-6FE7-AE7DFB4B1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71183B-8409-021A-0E3F-C755DEB36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BBE5C9EF-38B2-7B14-1F8A-AD579C5C7D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396150"/>
            <a:ext cx="1849315" cy="16342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E391013C-C01A-F23B-F361-D867EE6AAB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4485" y="4396150"/>
            <a:ext cx="1849315" cy="16342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5590F327-1A26-EF68-F8B2-C1755093C1B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04771" y="4396150"/>
            <a:ext cx="1849315" cy="16342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603B8CF2-F4AB-5202-87F5-42556A9104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71342" y="4396150"/>
            <a:ext cx="1849315" cy="16342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301C292D-50B0-F129-DB76-5E746C7779A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37913" y="4396150"/>
            <a:ext cx="1849315" cy="16342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24" name="Picture Placeholder 28">
            <a:extLst>
              <a:ext uri="{FF2B5EF4-FFF2-40B4-BE49-F238E27FC236}">
                <a16:creationId xmlns:a16="http://schemas.microsoft.com/office/drawing/2014/main" id="{40BBAEA0-730A-1CA6-2297-03C737C4E7F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38200" y="2246596"/>
            <a:ext cx="1849315" cy="2039327"/>
          </a:xfrm>
          <a:prstGeom prst="rect">
            <a:avLst/>
          </a:prstGeom>
        </p:spPr>
        <p:txBody>
          <a:bodyPr/>
          <a:lstStyle/>
          <a:p>
            <a:endParaRPr lang="en-LV"/>
          </a:p>
        </p:txBody>
      </p:sp>
      <p:sp>
        <p:nvSpPr>
          <p:cNvPr id="25" name="Picture Placeholder 28">
            <a:extLst>
              <a:ext uri="{FF2B5EF4-FFF2-40B4-BE49-F238E27FC236}">
                <a16:creationId xmlns:a16="http://schemas.microsoft.com/office/drawing/2014/main" id="{A3E856B1-6585-D4AF-D17C-0D8D279E330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504484" y="2246596"/>
            <a:ext cx="1849315" cy="2039327"/>
          </a:xfrm>
          <a:prstGeom prst="rect">
            <a:avLst/>
          </a:prstGeom>
        </p:spPr>
        <p:txBody>
          <a:bodyPr/>
          <a:lstStyle/>
          <a:p>
            <a:endParaRPr lang="en-LV"/>
          </a:p>
        </p:txBody>
      </p:sp>
      <p:sp>
        <p:nvSpPr>
          <p:cNvPr id="26" name="Picture Placeholder 28">
            <a:extLst>
              <a:ext uri="{FF2B5EF4-FFF2-40B4-BE49-F238E27FC236}">
                <a16:creationId xmlns:a16="http://schemas.microsoft.com/office/drawing/2014/main" id="{DD6315D9-D459-D3BC-9B96-337587C695F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337912" y="2246595"/>
            <a:ext cx="1849315" cy="2039327"/>
          </a:xfrm>
          <a:prstGeom prst="rect">
            <a:avLst/>
          </a:prstGeom>
        </p:spPr>
        <p:txBody>
          <a:bodyPr/>
          <a:lstStyle/>
          <a:p>
            <a:endParaRPr lang="en-LV"/>
          </a:p>
        </p:txBody>
      </p:sp>
      <p:sp>
        <p:nvSpPr>
          <p:cNvPr id="27" name="Picture Placeholder 28">
            <a:extLst>
              <a:ext uri="{FF2B5EF4-FFF2-40B4-BE49-F238E27FC236}">
                <a16:creationId xmlns:a16="http://schemas.microsoft.com/office/drawing/2014/main" id="{08561CD8-0439-5480-B0BA-B55CA8F09DB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171340" y="2246595"/>
            <a:ext cx="1849315" cy="2039327"/>
          </a:xfrm>
          <a:prstGeom prst="rect">
            <a:avLst/>
          </a:prstGeom>
        </p:spPr>
        <p:txBody>
          <a:bodyPr/>
          <a:lstStyle/>
          <a:p>
            <a:endParaRPr lang="en-LV"/>
          </a:p>
        </p:txBody>
      </p:sp>
      <p:sp>
        <p:nvSpPr>
          <p:cNvPr id="28" name="Picture Placeholder 28">
            <a:extLst>
              <a:ext uri="{FF2B5EF4-FFF2-40B4-BE49-F238E27FC236}">
                <a16:creationId xmlns:a16="http://schemas.microsoft.com/office/drawing/2014/main" id="{2D2C48B3-0E70-941C-9BDA-20095AD2625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004768" y="2246595"/>
            <a:ext cx="1849315" cy="2039327"/>
          </a:xfrm>
          <a:prstGeom prst="rect">
            <a:avLst/>
          </a:prstGeom>
        </p:spPr>
        <p:txBody>
          <a:bodyPr/>
          <a:lstStyle/>
          <a:p>
            <a:endParaRPr lang="en-LV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F03D6987-6A67-1C68-AC7A-B994F6F8B60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736471"/>
            <a:ext cx="9144000" cy="706567"/>
          </a:xfrm>
        </p:spPr>
        <p:txBody>
          <a:bodyPr anchor="b"/>
          <a:lstStyle>
            <a:lvl1pPr algn="l">
              <a:defRPr sz="4400"/>
            </a:lvl1pPr>
          </a:lstStyle>
          <a:p>
            <a:r>
              <a:rPr lang="en-GB" err="1"/>
              <a:t>Virsraksts</a:t>
            </a:r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868596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9760A0-6897-8ABB-77B6-FF74FA6C5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C1274-BDA9-5B30-6FE7-AE7DFB4B1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71183B-8409-021A-0E3F-C755DEB36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BBE5C9EF-38B2-7B14-1F8A-AD579C5C7D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396150"/>
            <a:ext cx="1389185" cy="16342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18380D7E-9274-1088-FFAD-7BCF1947CE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64615" y="4396150"/>
            <a:ext cx="1389185" cy="16342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30D60676-9E73-B556-3669-507982FFB2F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663483" y="4396150"/>
            <a:ext cx="1389185" cy="16342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D68D4514-9C15-AF50-ABDA-A50D5A28545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88766" y="4396150"/>
            <a:ext cx="1389185" cy="16342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38B1AC70-CA15-373B-092D-9740DAD6B9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14049" y="4396150"/>
            <a:ext cx="1389185" cy="16342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32D13ADB-7029-B506-D03E-47BCEBB5D8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39332" y="4396150"/>
            <a:ext cx="1389185" cy="16342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CCD58C5-B519-3A13-7C58-7D61AD792C2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0615" y="736471"/>
            <a:ext cx="9144000" cy="706567"/>
          </a:xfrm>
        </p:spPr>
        <p:txBody>
          <a:bodyPr anchor="b"/>
          <a:lstStyle>
            <a:lvl1pPr algn="l">
              <a:defRPr sz="4400"/>
            </a:lvl1pPr>
          </a:lstStyle>
          <a:p>
            <a:r>
              <a:rPr lang="en-GB" err="1"/>
              <a:t>Virsraksts</a:t>
            </a:r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805215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9760A0-6897-8ABB-77B6-FF74FA6C5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C1274-BDA9-5B30-6FE7-AE7DFB4B1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71183B-8409-021A-0E3F-C755DEB36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E391013C-C01A-F23B-F361-D867EE6AAB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79298" y="1974115"/>
            <a:ext cx="1849315" cy="124509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5590F327-1A26-EF68-F8B2-C1755093C1B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04485" y="4654062"/>
            <a:ext cx="1849315" cy="124509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603B8CF2-F4AB-5202-87F5-42556A9104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79298" y="4654062"/>
            <a:ext cx="1849315" cy="124509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301C292D-50B0-F129-DB76-5E746C7779A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04485" y="1974115"/>
            <a:ext cx="1849315" cy="124509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451F792-2FE3-0B5F-0EA3-44518BB2AB8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200" y="2801815"/>
            <a:ext cx="5632450" cy="309734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F07C392-2045-454B-D45F-54F6473737B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853145"/>
            <a:ext cx="5632450" cy="589894"/>
          </a:xfrm>
        </p:spPr>
        <p:txBody>
          <a:bodyPr anchor="b"/>
          <a:lstStyle>
            <a:lvl1pPr algn="l">
              <a:defRPr sz="4400"/>
            </a:lvl1pPr>
          </a:lstStyle>
          <a:p>
            <a:r>
              <a:rPr lang="en-GB" err="1"/>
              <a:t>Virsraksts</a:t>
            </a:r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24252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C65C8-A49E-C440-9767-2514D2C799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81700" y="561975"/>
            <a:ext cx="5257800" cy="709613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 err="1"/>
              <a:t>Virsraksts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B8A76-4005-0F01-7850-D6601D6F9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B8BE74-5663-8096-B690-48F5077F8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600405-3A48-8B29-A1C2-979FA8876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F730174-BDA6-305D-DBE8-1717E22F4C1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981700" y="2268022"/>
            <a:ext cx="5257800" cy="512461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2400" b="1">
                <a:latin typeface="Mark" panose="02000500000000000000" pitchFamily="2" charset="0"/>
                <a:ea typeface="Mark" panose="020005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err="1"/>
              <a:t>Apakšvirsraksts</a:t>
            </a:r>
            <a:endParaRPr lang="en-GB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AF1C4B16-DE77-5B9C-7BC6-B1EC69FDD1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81700" y="2947171"/>
            <a:ext cx="5257800" cy="3242491"/>
          </a:xfrm>
          <a:prstGeom prst="rect">
            <a:avLst/>
          </a:prstGeom>
        </p:spPr>
        <p:txBody>
          <a:bodyPr/>
          <a:lstStyle>
            <a:lvl1pPr algn="l">
              <a:defRPr sz="24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algn="l">
              <a:defRPr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algn="l">
              <a:defRPr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algn="l">
              <a:defRPr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algn="l">
              <a:defRPr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CFF1705-4BE3-5017-E979-EF0733F57B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561975"/>
            <a:ext cx="5205413" cy="5627688"/>
          </a:xfrm>
          <a:prstGeom prst="rect">
            <a:avLst/>
          </a:prstGeom>
        </p:spPr>
        <p:txBody>
          <a:bodyPr/>
          <a:lstStyle/>
          <a:p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807066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927A0-93E4-F220-AD10-C687A3524A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915503"/>
            <a:ext cx="10515600" cy="150018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 err="1"/>
              <a:t>Virsraksts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F6BCA-5C8C-75B1-B1EA-5CAB0C8E2D0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40369"/>
            <a:ext cx="10515600" cy="140249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err="1"/>
              <a:t>Apakš</a:t>
            </a:r>
            <a:r>
              <a:rPr lang="en-GB"/>
              <a:t> </a:t>
            </a:r>
            <a:r>
              <a:rPr lang="en-GB" err="1"/>
              <a:t>teksts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74306B-F094-18E4-31AA-41DD52C51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8A976B-95A8-4E6C-700A-AC75FAF99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6A6569-ACE9-E1F7-9C05-5A9F09D99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665768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ED886-E2B1-D2AC-CFA4-9AF1A6714F8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4976445"/>
            <a:ext cx="4894385" cy="4982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i="0" u="none">
                <a:latin typeface="Mark-Book" panose="02000500000000000000" pitchFamily="2" charset="0"/>
                <a:ea typeface="Mark-Book" panose="02000500000000000000" pitchFamily="2" charset="0"/>
              </a:defRPr>
            </a:lvl1pPr>
          </a:lstStyle>
          <a:p>
            <a:pPr>
              <a:spcAft>
                <a:spcPts val="600"/>
              </a:spcAft>
            </a:pPr>
            <a:r>
              <a:rPr lang="en-GB">
                <a:solidFill>
                  <a:srgbClr val="000000"/>
                </a:solidFill>
                <a:effectLst/>
                <a:latin typeface="Mark-Book" panose="02000500000000000000" pitchFamily="2" charset="0"/>
                <a:ea typeface="Mark-Book" panose="02000500000000000000" pitchFamily="2" charset="0"/>
              </a:rPr>
              <a:t>WWW / </a:t>
            </a:r>
            <a:r>
              <a:rPr lang="en-GB" err="1">
                <a:solidFill>
                  <a:srgbClr val="000000"/>
                </a:solidFill>
                <a:effectLst/>
                <a:latin typeface="Mark-Book" panose="02000500000000000000" pitchFamily="2" charset="0"/>
                <a:ea typeface="Mark-Book" panose="02000500000000000000" pitchFamily="2" charset="0"/>
              </a:rPr>
              <a:t>Kontakti</a:t>
            </a:r>
            <a:endParaRPr lang="en-GB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681F3E-7D82-D413-A251-306CF88A1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788D7B-E255-BD75-93F1-47EA1D6E5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3B11F0-0525-3585-DCC9-C35FFD98B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2EC7B59-84BA-BCD7-9933-23F3BF52B8C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2895601"/>
            <a:ext cx="1867508" cy="18675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LV"/>
              <a:t>QR code</a:t>
            </a:r>
          </a:p>
        </p:txBody>
      </p:sp>
    </p:spTree>
    <p:extLst>
      <p:ext uri="{BB962C8B-B14F-4D97-AF65-F5344CB8AC3E}">
        <p14:creationId xmlns:p14="http://schemas.microsoft.com/office/powerpoint/2010/main" val="3068399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EDADE-144E-7909-976C-AFC6047F11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902677"/>
            <a:ext cx="4025289" cy="1247775"/>
          </a:xfrm>
        </p:spPr>
        <p:txBody>
          <a:bodyPr/>
          <a:lstStyle/>
          <a:p>
            <a:r>
              <a:rPr lang="en-GB"/>
              <a:t>Lorem Ipsum Lorem Ipsum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DBC595-50BC-ADBB-0A0F-7E019B97E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4A4735-B9B1-589A-6E2B-188BB944A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5F8BC9-C2FA-FAAF-7F10-82642C67A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7B728C1-BB18-AC78-3A27-D57D06C11B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6001" y="3069735"/>
            <a:ext cx="4027488" cy="1247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Mark-Book" panose="02000500000000000000" pitchFamily="2" charset="0"/>
                <a:ea typeface="Mark-Book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 Click to edit Master text styles 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5377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EDADE-144E-7909-976C-AFC6047F11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902677"/>
            <a:ext cx="4025289" cy="1934308"/>
          </a:xfrm>
        </p:spPr>
        <p:txBody>
          <a:bodyPr/>
          <a:lstStyle/>
          <a:p>
            <a:r>
              <a:rPr lang="en-GB"/>
              <a:t>Lorem Ipsum Lorem Ipsum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DBC595-50BC-ADBB-0A0F-7E019B97E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4A4735-B9B1-589A-6E2B-188BB944A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5F8BC9-C2FA-FAAF-7F10-82642C67A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7B728C1-BB18-AC78-3A27-D57D06C11B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6001" y="3069735"/>
            <a:ext cx="4027488" cy="1247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Mark-Book" panose="02000500000000000000" pitchFamily="2" charset="0"/>
                <a:ea typeface="Mark-Book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 Click to edit Master text styles 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5710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F89092-21CD-1F53-853D-4974E18F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0C6128-5782-AA15-C8FE-B03C8E5BA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34A4D0-3125-5861-FC2B-6A92E4D01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91C6A3E-EBFC-4791-4397-F2ABFA97FC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9" y="4208584"/>
            <a:ext cx="2741612" cy="1934308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GB"/>
              <a:t>Lorem Ipsum Lorem Ipsum</a:t>
            </a:r>
            <a:endParaRPr lang="en-LV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2AE8EEF-3C5F-0EB0-128D-53776B6A8F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38602" y="1182925"/>
            <a:ext cx="7313610" cy="65685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 b="1">
                <a:latin typeface="Mark" panose="02000500000000000000" pitchFamily="2" charset="0"/>
                <a:ea typeface="Mar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</a:t>
            </a:r>
          </a:p>
          <a:p>
            <a:pPr lvl="0"/>
            <a:endParaRPr lang="en-GB"/>
          </a:p>
          <a:p>
            <a:pPr lvl="0"/>
            <a:endParaRPr lang="en-LV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3D2E9EF1-DBE7-0493-5FB6-7E81EC4B88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38601" y="2038709"/>
            <a:ext cx="7313610" cy="65685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 b="1">
                <a:latin typeface="Mark" panose="02000500000000000000" pitchFamily="2" charset="0"/>
                <a:ea typeface="Mar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F2B29113-C3C6-EFB3-CBF9-D920B4CCF3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8601" y="2894493"/>
            <a:ext cx="7313610" cy="65685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 b="1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6E58C897-617C-CC95-1B8B-AF982C0A216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38601" y="3750277"/>
            <a:ext cx="7313610" cy="65685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 b="1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61C74F1E-7FAB-05F5-3FC0-90218524ED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8600" y="4618155"/>
            <a:ext cx="7313610" cy="65685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 b="1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189DEB53-0790-2B81-446D-0846DFC0567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38600" y="5486033"/>
            <a:ext cx="7313610" cy="65685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 b="1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064086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F89092-21CD-1F53-853D-4974E18F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0C6128-5782-AA15-C8FE-B03C8E5BA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34A4D0-3125-5861-FC2B-6A92E4D01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2AE8EEF-3C5F-0EB0-128D-53776B6A8F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28747" y="1565972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3CE530BB-CB4E-47CE-9242-F25EF45250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09441" y="1565972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C66C4F30-2F87-1DF4-E982-C3AC6FE374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28747" y="3359602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71A6B768-62DB-7CA3-B693-14606333F27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09441" y="3359602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E4F8ED55-1E7D-EA0D-115D-5BA31F52582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48053" y="3359602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6FB81190-41C1-01B3-6109-4CC4769B36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8053" y="1556355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D99DE5C-CCC2-BC28-54E6-6D40A391724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053" y="5349599"/>
            <a:ext cx="5632450" cy="589894"/>
          </a:xfrm>
        </p:spPr>
        <p:txBody>
          <a:bodyPr anchor="b"/>
          <a:lstStyle>
            <a:lvl1pPr algn="l">
              <a:defRPr sz="4400"/>
            </a:lvl1pPr>
          </a:lstStyle>
          <a:p>
            <a:r>
              <a:rPr lang="en-GB" err="1"/>
              <a:t>Virsraksts</a:t>
            </a:r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89062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F89092-21CD-1F53-853D-4974E18F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0C6128-5782-AA15-C8FE-B03C8E5BA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34A4D0-3125-5861-FC2B-6A92E4D01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2AE8EEF-3C5F-0EB0-128D-53776B6A8F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38600" y="1297708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3CE530BB-CB4E-47CE-9242-F25EF45250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19294" y="1297708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C66C4F30-2F87-1DF4-E982-C3AC6FE374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8600" y="3091338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71A6B768-62DB-7CA3-B693-14606333F27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19294" y="3091338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E4F8ED55-1E7D-EA0D-115D-5BA31F52582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8600" y="4794183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6FB81190-41C1-01B3-6109-4CC4769B36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19294" y="4794183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797761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F89092-21CD-1F53-853D-4974E18F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0C6128-5782-AA15-C8FE-B03C8E5BA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34A4D0-3125-5861-FC2B-6A92E4D01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2AE8EEF-3C5F-0EB0-128D-53776B6A8F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24013" y="1297708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3CE530BB-CB4E-47CE-9242-F25EF45250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33483" y="1297708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C66C4F30-2F87-1DF4-E982-C3AC6FE374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24013" y="3091338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71A6B768-62DB-7CA3-B693-14606333F27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33483" y="3091338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E4F8ED55-1E7D-EA0D-115D-5BA31F52582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624013" y="4794183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6FB81190-41C1-01B3-6109-4CC4769B36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033483" y="4794183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973976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F89092-21CD-1F53-853D-4974E18F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0C6128-5782-AA15-C8FE-B03C8E5BA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34A4D0-3125-5861-FC2B-6A92E4D01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2AE8EEF-3C5F-0EB0-128D-53776B6A8F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2625" y="1297708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3CE530BB-CB4E-47CE-9242-F25EF45250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19294" y="1297708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C66C4F30-2F87-1DF4-E982-C3AC6FE374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52625" y="3091338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71A6B768-62DB-7CA3-B693-14606333F27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19294" y="3091338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E4F8ED55-1E7D-EA0D-115D-5BA31F52582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952625" y="4794183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6FB81190-41C1-01B3-6109-4CC4769B36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19294" y="4794183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7963648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6AA1A9-1695-6B8C-0471-FE358FD5F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C90523-5C3F-CC96-B9AD-C01DBAF45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911131-4F68-03CE-5554-C53AA844D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7427621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rgbClr val="FD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6AA1A9-1695-6B8C-0471-FE358FD5F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C90523-5C3F-CC96-B9AD-C01DBAF45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911131-4F68-03CE-5554-C53AA844D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C5B349-E8E1-0EAC-8BB4-07ADEBA7F7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1473" y="1276038"/>
            <a:ext cx="8133347" cy="4839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0007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6AC67-C463-CC78-FA31-B090BA5FB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A9E994-3BC6-B1A1-70FD-D947AA4BA3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AAF52D-7D3B-F352-39D1-C9623A2C87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F6139F-CFFB-98B0-AD0B-421A8A71A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AA781-5BC1-2F1B-37AF-B319F8762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42B974-13C5-6545-B298-39A173F45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2764966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7B6A9-04BA-7B24-0E88-D2CAE982C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E6584E-74C6-CA24-E29D-153A82F5D8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137C1-4D4A-BABA-39CF-D4607FFD0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F2FCC-69DA-E9AB-C3CF-138F7AC11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24C253-2EA3-8A70-D1CB-E5F57CEA2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9118893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CA65BB-C2D5-E34C-C7E7-0A63966467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D5E865-E85C-2F9E-8564-6DCBF1F8D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323624-3892-E32C-9E8D-194AF1296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6A74D8-832D-C94E-DF07-094D1E73D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75320C-997D-408F-5413-940A9E28C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6216003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altais lielais virsraksts 2/2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73787" y="1481643"/>
            <a:ext cx="11022943" cy="36303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US" sz="2144" b="1" kern="1200" spc="0" baseline="0" dirty="0">
                <a:solidFill>
                  <a:srgbClr val="00AAC6"/>
                </a:solidFill>
                <a:latin typeface="Century Gothic" pitchFamily="34" charset="0"/>
                <a:ea typeface="+mn-ea"/>
                <a:cs typeface="Mark"/>
              </a:defRPr>
            </a:lvl1pPr>
          </a:lstStyle>
          <a:p>
            <a:pPr lvl="0"/>
            <a:r>
              <a:rPr lang="lv-LV"/>
              <a:t>Mazais virsraksts</a:t>
            </a:r>
            <a:endParaRPr lang="en-US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44736" y="554695"/>
            <a:ext cx="11022943" cy="738496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lang="lv-LV" sz="4289" b="1" kern="1200" spc="0" baseline="0" dirty="0" smtClean="0">
                <a:solidFill>
                  <a:srgbClr val="00AAC6"/>
                </a:solidFill>
                <a:latin typeface="Century Gothic" pitchFamily="34" charset="0"/>
                <a:ea typeface="Mark" pitchFamily="50" charset="0"/>
                <a:cs typeface="Mark" pitchFamily="50" charset="0"/>
              </a:defRPr>
            </a:lvl1pPr>
          </a:lstStyle>
          <a:p>
            <a:pPr lvl="0"/>
            <a:r>
              <a:rPr lang="lv-LV"/>
              <a:t>LIELAIS VIRSRAKSTS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473787" y="2099500"/>
            <a:ext cx="5303013" cy="185576"/>
          </a:xfrm>
          <a:prstGeom prst="rect">
            <a:avLst/>
          </a:prstGeom>
        </p:spPr>
        <p:txBody>
          <a:bodyPr anchor="ctr"/>
          <a:lstStyle>
            <a:lvl1pPr marL="0" indent="0">
              <a:spcBef>
                <a:spcPts val="0"/>
              </a:spcBef>
              <a:buNone/>
              <a:defRPr lang="en-US" sz="1200" kern="1200" spc="0" baseline="0" dirty="0">
                <a:solidFill>
                  <a:srgbClr val="00AAC6"/>
                </a:solidFill>
                <a:latin typeface="Century Gothic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lv-LV"/>
              <a:t>Teksts</a:t>
            </a:r>
            <a:endParaRPr lang="en-US"/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6223779" y="2109823"/>
            <a:ext cx="5303013" cy="185576"/>
          </a:xfrm>
          <a:prstGeom prst="rect">
            <a:avLst/>
          </a:prstGeom>
        </p:spPr>
        <p:txBody>
          <a:bodyPr anchor="ctr"/>
          <a:lstStyle>
            <a:lvl1pPr marL="0" indent="0">
              <a:spcBef>
                <a:spcPts val="0"/>
              </a:spcBef>
              <a:buNone/>
              <a:defRPr lang="en-US" sz="1200" kern="1200" spc="0" baseline="0" dirty="0">
                <a:solidFill>
                  <a:srgbClr val="00AAC6"/>
                </a:solidFill>
                <a:latin typeface="Century Gothic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lv-LV"/>
              <a:t>Teksts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862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V 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2CDB8D9-8796-9D48-ABF0-0D0565689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78507"/>
            <a:ext cx="10716491" cy="461924"/>
          </a:xfrm>
        </p:spPr>
        <p:txBody>
          <a:bodyPr anchor="ctr"/>
          <a:lstStyle>
            <a:lvl1pPr>
              <a:defRPr b="1" i="0" cap="all" baseline="0">
                <a:latin typeface="Century Gothic" panose="020B0502020202020204" pitchFamily="34" charset="0"/>
              </a:defRPr>
            </a:lvl1pPr>
          </a:lstStyle>
          <a:p>
            <a:r>
              <a:rPr lang="en-GB"/>
              <a:t>LIELAIS VIRSRAKSTS</a:t>
            </a:r>
            <a:endParaRPr lang="lv-LV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B429790-51C0-B04E-9FE5-6DC1F4CDE7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199" y="1404394"/>
            <a:ext cx="8851901" cy="5266881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84FA8ED9-5171-EB45-9D30-4A0F59CD2E64}"/>
              </a:ext>
            </a:extLst>
          </p:cNvPr>
          <p:cNvSpPr/>
          <p:nvPr/>
        </p:nvSpPr>
        <p:spPr>
          <a:xfrm>
            <a:off x="7822644" y="6158145"/>
            <a:ext cx="109922" cy="109923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80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3D597554-851B-A546-8E56-F136667375D1}"/>
              </a:ext>
            </a:extLst>
          </p:cNvPr>
          <p:cNvSpPr/>
          <p:nvPr/>
        </p:nvSpPr>
        <p:spPr>
          <a:xfrm>
            <a:off x="7890601" y="5281303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800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DDFF84D-7421-AA45-9410-53C124943417}"/>
              </a:ext>
            </a:extLst>
          </p:cNvPr>
          <p:cNvSpPr/>
          <p:nvPr/>
        </p:nvSpPr>
        <p:spPr>
          <a:xfrm>
            <a:off x="6451163" y="4791198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800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3B06BEF0-617E-534D-8CD9-3F54886F52CA}"/>
              </a:ext>
            </a:extLst>
          </p:cNvPr>
          <p:cNvSpPr/>
          <p:nvPr/>
        </p:nvSpPr>
        <p:spPr>
          <a:xfrm>
            <a:off x="4771581" y="4885917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800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B9BEDF9E-F120-8743-AF41-6465041AB1CF}"/>
              </a:ext>
            </a:extLst>
          </p:cNvPr>
          <p:cNvSpPr/>
          <p:nvPr/>
        </p:nvSpPr>
        <p:spPr>
          <a:xfrm>
            <a:off x="3377621" y="4524252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800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BD77F370-E7DC-0D4B-970B-212D76BC7B38}"/>
              </a:ext>
            </a:extLst>
          </p:cNvPr>
          <p:cNvSpPr/>
          <p:nvPr/>
        </p:nvSpPr>
        <p:spPr>
          <a:xfrm>
            <a:off x="2938750" y="3143479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800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221243AD-C76E-C547-A9E4-70EA2780C57F}"/>
              </a:ext>
            </a:extLst>
          </p:cNvPr>
          <p:cNvSpPr/>
          <p:nvPr/>
        </p:nvSpPr>
        <p:spPr>
          <a:xfrm>
            <a:off x="1791671" y="2689697"/>
            <a:ext cx="109922" cy="109921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80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2B3EB222-AD5A-944F-ACA7-049F7795855E}"/>
              </a:ext>
            </a:extLst>
          </p:cNvPr>
          <p:cNvSpPr/>
          <p:nvPr/>
        </p:nvSpPr>
        <p:spPr>
          <a:xfrm>
            <a:off x="2235845" y="3665139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80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B2F0F9A-BB79-4C49-9B20-1646D9166677}"/>
              </a:ext>
            </a:extLst>
          </p:cNvPr>
          <p:cNvSpPr/>
          <p:nvPr/>
        </p:nvSpPr>
        <p:spPr>
          <a:xfrm>
            <a:off x="2609243" y="4348077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800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18ADB9C4-9709-CE42-A67C-0A9E604AC546}"/>
              </a:ext>
            </a:extLst>
          </p:cNvPr>
          <p:cNvSpPr/>
          <p:nvPr/>
        </p:nvSpPr>
        <p:spPr>
          <a:xfrm>
            <a:off x="7828306" y="3446421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8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0E81DA8-FD67-AB48-8BF9-012BBFE4055C}"/>
              </a:ext>
            </a:extLst>
          </p:cNvPr>
          <p:cNvSpPr/>
          <p:nvPr/>
        </p:nvSpPr>
        <p:spPr>
          <a:xfrm>
            <a:off x="7388626" y="3864690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80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5A496989-21BD-BE44-AC7F-5AEB1C3FF24E}"/>
              </a:ext>
            </a:extLst>
          </p:cNvPr>
          <p:cNvSpPr/>
          <p:nvPr/>
        </p:nvSpPr>
        <p:spPr>
          <a:xfrm>
            <a:off x="6158164" y="2951204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80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93A1AC8F-A66F-EB46-84DC-C9A76178E596}"/>
              </a:ext>
            </a:extLst>
          </p:cNvPr>
          <p:cNvSpPr/>
          <p:nvPr/>
        </p:nvSpPr>
        <p:spPr>
          <a:xfrm>
            <a:off x="5498305" y="2649884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80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47838149-6BB8-6044-B24F-B9C023123A58}"/>
              </a:ext>
            </a:extLst>
          </p:cNvPr>
          <p:cNvSpPr/>
          <p:nvPr/>
        </p:nvSpPr>
        <p:spPr>
          <a:xfrm>
            <a:off x="8220365" y="2670291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80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3DBDD770-B819-4F49-9856-0814A8BD6365}"/>
              </a:ext>
            </a:extLst>
          </p:cNvPr>
          <p:cNvSpPr/>
          <p:nvPr/>
        </p:nvSpPr>
        <p:spPr>
          <a:xfrm>
            <a:off x="5278464" y="4049477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80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50D4A24D-61C8-134B-9DD3-C02CDFC4220F}"/>
              </a:ext>
            </a:extLst>
          </p:cNvPr>
          <p:cNvSpPr/>
          <p:nvPr/>
        </p:nvSpPr>
        <p:spPr>
          <a:xfrm>
            <a:off x="3486392" y="3743429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80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6DF642B-DF78-AD4B-9E60-48EBD706ADC0}"/>
              </a:ext>
            </a:extLst>
          </p:cNvPr>
          <p:cNvGrpSpPr/>
          <p:nvPr/>
        </p:nvGrpSpPr>
        <p:grpSpPr>
          <a:xfrm>
            <a:off x="6454792" y="2067069"/>
            <a:ext cx="1056585" cy="417023"/>
            <a:chOff x="7943832" y="1435667"/>
            <a:chExt cx="1384300" cy="546369"/>
          </a:xfrm>
        </p:grpSpPr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1EA6DB1B-714C-234F-8607-87F8D46D6B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832" y="1461336"/>
              <a:ext cx="1384300" cy="520700"/>
            </a:xfrm>
            <a:prstGeom prst="rect">
              <a:avLst/>
            </a:prstGeom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7D86A98-178F-7646-816F-AA03EB353E24}"/>
                </a:ext>
              </a:extLst>
            </p:cNvPr>
            <p:cNvSpPr txBox="1"/>
            <p:nvPr/>
          </p:nvSpPr>
          <p:spPr>
            <a:xfrm>
              <a:off x="8014958" y="1435667"/>
              <a:ext cx="1302081" cy="403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LV" sz="1400" b="1">
                  <a:solidFill>
                    <a:schemeClr val="bg1"/>
                  </a:solidFill>
                  <a:latin typeface="Century Gothic" panose="020B0502020202020204" pitchFamily="34" charset="0"/>
                </a:rPr>
                <a:t>Valmiera</a:t>
              </a:r>
            </a:p>
          </p:txBody>
        </p:sp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id="{E0AC006E-6923-FB44-8EE0-12F84850486A}"/>
              </a:ext>
            </a:extLst>
          </p:cNvPr>
          <p:cNvSpPr/>
          <p:nvPr/>
        </p:nvSpPr>
        <p:spPr>
          <a:xfrm>
            <a:off x="6297038" y="2492223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800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E45B4A30-2920-D341-BCBB-699DC9F362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988" y="3275620"/>
            <a:ext cx="1056585" cy="397430"/>
          </a:xfrm>
          <a:prstGeom prst="rect">
            <a:avLst/>
          </a:prstGeom>
        </p:spPr>
      </p:pic>
      <p:sp>
        <p:nvSpPr>
          <p:cNvPr id="34" name="Oval 33">
            <a:extLst>
              <a:ext uri="{FF2B5EF4-FFF2-40B4-BE49-F238E27FC236}">
                <a16:creationId xmlns:a16="http://schemas.microsoft.com/office/drawing/2014/main" id="{4047F380-B03F-8544-A88D-97E918606C5D}"/>
              </a:ext>
            </a:extLst>
          </p:cNvPr>
          <p:cNvSpPr/>
          <p:nvPr/>
        </p:nvSpPr>
        <p:spPr>
          <a:xfrm>
            <a:off x="4496237" y="3681186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800"/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79035142-11AC-DD43-B57F-C35B26737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3837" y="4068098"/>
            <a:ext cx="1056585" cy="397431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75C8D39B-A333-3A4B-8532-59323437CCD8}"/>
              </a:ext>
            </a:extLst>
          </p:cNvPr>
          <p:cNvSpPr/>
          <p:nvPr/>
        </p:nvSpPr>
        <p:spPr>
          <a:xfrm>
            <a:off x="4060136" y="4479515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800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6B410EDD-FC97-3744-8E4F-44ED9EAF3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1652" y="4236746"/>
            <a:ext cx="1056585" cy="397432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55569BE5-0DE4-D148-A8FB-01A2B912ECCB}"/>
              </a:ext>
            </a:extLst>
          </p:cNvPr>
          <p:cNvSpPr/>
          <p:nvPr/>
        </p:nvSpPr>
        <p:spPr>
          <a:xfrm>
            <a:off x="8413897" y="4642310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800"/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CECB8E30-D743-7043-8CBC-37D35A76D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975" y="4316737"/>
            <a:ext cx="1056585" cy="397431"/>
          </a:xfrm>
          <a:prstGeom prst="rect">
            <a:avLst/>
          </a:prstGeom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9E2F0B65-87BB-CD48-8CCD-823260DD0B93}"/>
              </a:ext>
            </a:extLst>
          </p:cNvPr>
          <p:cNvSpPr/>
          <p:nvPr/>
        </p:nvSpPr>
        <p:spPr>
          <a:xfrm>
            <a:off x="1034221" y="4722306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80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D02CA00-3F59-8840-8A3F-B26EB0E12106}"/>
              </a:ext>
            </a:extLst>
          </p:cNvPr>
          <p:cNvSpPr/>
          <p:nvPr/>
        </p:nvSpPr>
        <p:spPr>
          <a:xfrm>
            <a:off x="7822647" y="6158144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80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237987F-A8B7-CF41-A85F-9A4ACEDA3B84}"/>
              </a:ext>
            </a:extLst>
          </p:cNvPr>
          <p:cNvSpPr/>
          <p:nvPr/>
        </p:nvSpPr>
        <p:spPr>
          <a:xfrm>
            <a:off x="7388626" y="3864691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80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29CAB33-DBCF-A94C-BB33-5B1C6EAD2AE0}"/>
              </a:ext>
            </a:extLst>
          </p:cNvPr>
          <p:cNvSpPr/>
          <p:nvPr/>
        </p:nvSpPr>
        <p:spPr>
          <a:xfrm>
            <a:off x="6297038" y="2492224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80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EFA7E7C-F146-FE4B-B67E-19838152DBC7}"/>
              </a:ext>
            </a:extLst>
          </p:cNvPr>
          <p:cNvSpPr/>
          <p:nvPr/>
        </p:nvSpPr>
        <p:spPr>
          <a:xfrm>
            <a:off x="4496235" y="3681186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80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0B723B6-EDED-7048-A349-31D8224E9B0A}"/>
              </a:ext>
            </a:extLst>
          </p:cNvPr>
          <p:cNvSpPr/>
          <p:nvPr/>
        </p:nvSpPr>
        <p:spPr>
          <a:xfrm>
            <a:off x="4060136" y="4479517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80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45AE09E-15C6-8245-BCEE-6B3C502C15D6}"/>
              </a:ext>
            </a:extLst>
          </p:cNvPr>
          <p:cNvSpPr/>
          <p:nvPr/>
        </p:nvSpPr>
        <p:spPr>
          <a:xfrm>
            <a:off x="8413897" y="4642312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80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332F3DFB-6249-1B42-AAB2-3401FEBEEBFB}"/>
              </a:ext>
            </a:extLst>
          </p:cNvPr>
          <p:cNvSpPr/>
          <p:nvPr/>
        </p:nvSpPr>
        <p:spPr>
          <a:xfrm>
            <a:off x="1034220" y="4722302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8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78762-FF34-2947-A3C1-464F1B280B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21289" y="2504298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/>
              <a:t>Alūksne</a:t>
            </a:r>
          </a:p>
        </p:txBody>
      </p:sp>
      <p:sp>
        <p:nvSpPr>
          <p:cNvPr id="89" name="Text Placeholder 3">
            <a:extLst>
              <a:ext uri="{FF2B5EF4-FFF2-40B4-BE49-F238E27FC236}">
                <a16:creationId xmlns:a16="http://schemas.microsoft.com/office/drawing/2014/main" id="{EA274F34-4939-ED4E-AD39-48D1EBD917A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42673" y="3201211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/>
              <a:t>Gulbene</a:t>
            </a:r>
          </a:p>
        </p:txBody>
      </p:sp>
      <p:sp>
        <p:nvSpPr>
          <p:cNvPr id="91" name="Text Placeholder 3">
            <a:extLst>
              <a:ext uri="{FF2B5EF4-FFF2-40B4-BE49-F238E27FC236}">
                <a16:creationId xmlns:a16="http://schemas.microsoft.com/office/drawing/2014/main" id="{BE2A71EB-AA70-EA4E-A3C4-45671BCF1A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92447" y="3650066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/>
              <a:t>Madona</a:t>
            </a:r>
          </a:p>
        </p:txBody>
      </p:sp>
      <p:sp>
        <p:nvSpPr>
          <p:cNvPr id="93" name="Text Placeholder 3">
            <a:extLst>
              <a:ext uri="{FF2B5EF4-FFF2-40B4-BE49-F238E27FC236}">
                <a16:creationId xmlns:a16="http://schemas.microsoft.com/office/drawing/2014/main" id="{E21928CB-5325-A44D-BDA5-F8B47F8C8F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78529" y="5063359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/>
              <a:t>Preiļi</a:t>
            </a:r>
          </a:p>
        </p:txBody>
      </p:sp>
      <p:sp>
        <p:nvSpPr>
          <p:cNvPr id="94" name="Text Placeholder 3">
            <a:extLst>
              <a:ext uri="{FF2B5EF4-FFF2-40B4-BE49-F238E27FC236}">
                <a16:creationId xmlns:a16="http://schemas.microsoft.com/office/drawing/2014/main" id="{68B3A83F-0682-AE45-987F-CA92D67484A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23567" y="5937424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/>
              <a:t>Daugavpils</a:t>
            </a:r>
          </a:p>
        </p:txBody>
      </p:sp>
      <p:sp>
        <p:nvSpPr>
          <p:cNvPr id="95" name="Text Placeholder 3">
            <a:extLst>
              <a:ext uri="{FF2B5EF4-FFF2-40B4-BE49-F238E27FC236}">
                <a16:creationId xmlns:a16="http://schemas.microsoft.com/office/drawing/2014/main" id="{35D4DE21-70D4-4E42-92EC-CB9BB53F09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52086" y="4574199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/>
              <a:t>Jēkabpils</a:t>
            </a:r>
          </a:p>
        </p:txBody>
      </p:sp>
      <p:sp>
        <p:nvSpPr>
          <p:cNvPr id="96" name="Text Placeholder 3">
            <a:extLst>
              <a:ext uri="{FF2B5EF4-FFF2-40B4-BE49-F238E27FC236}">
                <a16:creationId xmlns:a16="http://schemas.microsoft.com/office/drawing/2014/main" id="{748E7940-289D-7646-8C3D-2D307781B9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42407" y="2752812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/>
              <a:t>Cēsis</a:t>
            </a:r>
          </a:p>
        </p:txBody>
      </p:sp>
      <p:sp>
        <p:nvSpPr>
          <p:cNvPr id="97" name="Text Placeholder 3">
            <a:extLst>
              <a:ext uri="{FF2B5EF4-FFF2-40B4-BE49-F238E27FC236}">
                <a16:creationId xmlns:a16="http://schemas.microsoft.com/office/drawing/2014/main" id="{5775B044-27CE-8F4A-AEFD-178002C36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02646" y="2426897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/>
              <a:t>Limbaži</a:t>
            </a:r>
          </a:p>
        </p:txBody>
      </p:sp>
      <p:sp>
        <p:nvSpPr>
          <p:cNvPr id="98" name="Text Placeholder 3">
            <a:extLst>
              <a:ext uri="{FF2B5EF4-FFF2-40B4-BE49-F238E27FC236}">
                <a16:creationId xmlns:a16="http://schemas.microsoft.com/office/drawing/2014/main" id="{C854FC21-C2E5-534F-BD03-9A62FA598E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84171" y="3837042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/>
              <a:t>Ogre</a:t>
            </a:r>
          </a:p>
        </p:txBody>
      </p:sp>
      <p:sp>
        <p:nvSpPr>
          <p:cNvPr id="99" name="Text Placeholder 3">
            <a:extLst>
              <a:ext uri="{FF2B5EF4-FFF2-40B4-BE49-F238E27FC236}">
                <a16:creationId xmlns:a16="http://schemas.microsoft.com/office/drawing/2014/main" id="{9B01FD82-8FDC-BD4E-A0AA-8BC7BAC98C2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72505" y="4689904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/>
              <a:t>Bauska</a:t>
            </a:r>
          </a:p>
        </p:txBody>
      </p:sp>
      <p:sp>
        <p:nvSpPr>
          <p:cNvPr id="100" name="Text Placeholder 3">
            <a:extLst>
              <a:ext uri="{FF2B5EF4-FFF2-40B4-BE49-F238E27FC236}">
                <a16:creationId xmlns:a16="http://schemas.microsoft.com/office/drawing/2014/main" id="{9497EEE2-68EC-D349-8BE3-18ABDD8F22D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78545" y="4673214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/>
              <a:t>Dobele</a:t>
            </a:r>
          </a:p>
        </p:txBody>
      </p:sp>
      <p:sp>
        <p:nvSpPr>
          <p:cNvPr id="101" name="Text Placeholder 3">
            <a:extLst>
              <a:ext uri="{FF2B5EF4-FFF2-40B4-BE49-F238E27FC236}">
                <a16:creationId xmlns:a16="http://schemas.microsoft.com/office/drawing/2014/main" id="{5D1F65BB-9549-D240-87A5-C56D1287AB1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93711" y="3858547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/>
              <a:t>Tukums</a:t>
            </a:r>
          </a:p>
        </p:txBody>
      </p:sp>
      <p:sp>
        <p:nvSpPr>
          <p:cNvPr id="102" name="Text Placeholder 3">
            <a:extLst>
              <a:ext uri="{FF2B5EF4-FFF2-40B4-BE49-F238E27FC236}">
                <a16:creationId xmlns:a16="http://schemas.microsoft.com/office/drawing/2014/main" id="{EB50C829-F22A-F54F-8D6D-044E7265C9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449394" y="2928733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/>
              <a:t>Talsi</a:t>
            </a:r>
          </a:p>
        </p:txBody>
      </p:sp>
      <p:sp>
        <p:nvSpPr>
          <p:cNvPr id="103" name="Text Placeholder 3">
            <a:extLst>
              <a:ext uri="{FF2B5EF4-FFF2-40B4-BE49-F238E27FC236}">
                <a16:creationId xmlns:a16="http://schemas.microsoft.com/office/drawing/2014/main" id="{53A617C0-9324-6F49-8C74-1BDE3A1253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694521" y="2644521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/>
              <a:t>Ventspils</a:t>
            </a:r>
          </a:p>
        </p:txBody>
      </p:sp>
      <p:sp>
        <p:nvSpPr>
          <p:cNvPr id="104" name="Text Placeholder 3">
            <a:extLst>
              <a:ext uri="{FF2B5EF4-FFF2-40B4-BE49-F238E27FC236}">
                <a16:creationId xmlns:a16="http://schemas.microsoft.com/office/drawing/2014/main" id="{DC0DEC4B-7A8D-4B41-8F5A-9C37C75B992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736769" y="3451703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/>
              <a:t>Kuldīga</a:t>
            </a:r>
          </a:p>
        </p:txBody>
      </p:sp>
      <p:sp>
        <p:nvSpPr>
          <p:cNvPr id="105" name="Text Placeholder 3">
            <a:extLst>
              <a:ext uri="{FF2B5EF4-FFF2-40B4-BE49-F238E27FC236}">
                <a16:creationId xmlns:a16="http://schemas.microsoft.com/office/drawing/2014/main" id="{13C6E485-8BEF-E240-A494-B70802FC869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110166" y="4143601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/>
              <a:t>Saldus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88D1F-6A82-5B4C-973D-017017F2DE9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33599" y="3163838"/>
            <a:ext cx="1108075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err="1"/>
              <a:t>Rīga</a:t>
            </a:r>
            <a:endParaRPr lang="lv-LV"/>
          </a:p>
        </p:txBody>
      </p:sp>
      <p:sp>
        <p:nvSpPr>
          <p:cNvPr id="68" name="Text Placeholder 2">
            <a:extLst>
              <a:ext uri="{FF2B5EF4-FFF2-40B4-BE49-F238E27FC236}">
                <a16:creationId xmlns:a16="http://schemas.microsoft.com/office/drawing/2014/main" id="{F4BAA335-7943-DE4D-9933-E0FEABC6206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45906" y="4139079"/>
            <a:ext cx="1108075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err="1"/>
              <a:t>Rēzekne</a:t>
            </a:r>
            <a:endParaRPr lang="lv-LV"/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3EE82D6D-070C-D146-8E48-CCF12BFE252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123630" y="3976313"/>
            <a:ext cx="1108075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/>
              <a:t>Jelgava</a:t>
            </a:r>
            <a:endParaRPr lang="lv-LV"/>
          </a:p>
        </p:txBody>
      </p:sp>
      <p:sp>
        <p:nvSpPr>
          <p:cNvPr id="74" name="Text Placeholder 2">
            <a:extLst>
              <a:ext uri="{FF2B5EF4-FFF2-40B4-BE49-F238E27FC236}">
                <a16:creationId xmlns:a16="http://schemas.microsoft.com/office/drawing/2014/main" id="{CF653078-7093-1B41-943A-103BA864783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67660" y="4223593"/>
            <a:ext cx="1108075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err="1"/>
              <a:t>Liepāja</a:t>
            </a:r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761787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56AF2-2CC1-3214-6A85-9E21C044C8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96475B-C27C-8B76-C0A1-ABBAA83D7E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44DD6-8625-04B9-027F-821EA2DAA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8AFA-9CDF-5345-A44F-A6CC66F97735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E26AEB-D679-051B-687B-BC5C7C129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C8FA69-DA48-3E35-EF9F-D1B4CB7C2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F596-AFE2-9D48-A556-3B0B664667D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2936050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562FB-D34B-7A47-F72E-9BFC73F22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03545-0FB7-F179-1A73-EB2333078E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984661-3DA4-9CDF-F8BC-BA7DA70BD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8AFA-9CDF-5345-A44F-A6CC66F97735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DD39D3-4DD6-C2F5-10EB-1A1A5CFB6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FFAC3-B412-F0F9-AA2F-D3990C920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F596-AFE2-9D48-A556-3B0B664667D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2867499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DC456-5BD3-9F04-F061-54877ED1A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DFF7B6-A29E-8DAF-9336-65824761B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39680-92DE-5A1B-08FE-7D58EA399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8AFA-9CDF-5345-A44F-A6CC66F97735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40BC9-9910-7134-CE52-278D4527B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1F7D1-455D-777F-A6BF-55E464379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F596-AFE2-9D48-A556-3B0B664667D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07305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FCADC-6A72-723F-AB8B-1CC7191E3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2BB7E-3645-0BDF-B1E4-BC1EB6C612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9413A1-C251-4A37-7728-43EABA38FE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34454E-18FB-E7D9-1825-3C7CBE025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8AFA-9CDF-5345-A44F-A6CC66F97735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2761B1-677E-19A1-A005-CD83BBB9B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A851AC-9AB4-E101-260D-6860C4E2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F596-AFE2-9D48-A556-3B0B664667D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9647070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64029-5ECC-2A29-1239-2629D4AC0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F7AD01-E003-9235-EB3C-34CC0E6EC4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286672-EB3A-73A3-47C4-8C66008CAA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F13606-06B1-A58E-CF1F-C8FA0E4DB4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F9E1C0-616E-731B-292E-FADF15E804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D203A4-2960-03FF-55B2-628E71A00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8AFA-9CDF-5345-A44F-A6CC66F97735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04542D-968E-878E-CA98-3D7C998D9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A28D5B-F896-C263-5C9F-AD006C708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F596-AFE2-9D48-A556-3B0B664667D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048233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033EF-DBA7-E325-B16D-002EE0366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6E5B2B-3415-AC8A-D942-4AD35C269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8AFA-9CDF-5345-A44F-A6CC66F97735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AE1C0F-A8F3-C835-8C00-D98B31B45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01F55B-7BEA-38D3-13DC-51C2EF317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F596-AFE2-9D48-A556-3B0B664667D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7817201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35486A-7BA0-9791-5F31-5E704A529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8AFA-9CDF-5345-A44F-A6CC66F97735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04FD2F-F650-3825-DD06-3BA827756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FCAE73-2116-2E8F-9174-072AFEBC8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F596-AFE2-9D48-A556-3B0B664667D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2329625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EF26E-E838-3CCA-05B8-6ABBF375C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56F58-0F7C-B935-BB3B-B3B8D6481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86231-9C3E-DA9E-945E-13C3934091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3A4D81-A970-2286-569A-34363BDFB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8AFA-9CDF-5345-A44F-A6CC66F97735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A55428-903A-10D1-88BA-C40029638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4886EC-DC47-32F1-F05A-15882D6C1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F596-AFE2-9D48-A556-3B0B664667D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6612294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2B32D-AC5E-5FB4-3AE4-20FB2F787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544251-D615-B3EA-227C-80A0D7B3AD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E30148-3B69-C4DF-EC43-641C635323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1260A0-1138-15DC-217D-00A742D2D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8AFA-9CDF-5345-A44F-A6CC66F97735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7F29E4-7116-DAD2-7934-9308930D1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5B8E8A-9688-40D4-FA09-8ABC83DDF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F596-AFE2-9D48-A556-3B0B664667D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22177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AD049-2744-97FD-87DF-518550CC2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918BFA-B1BD-BCA0-9CDB-6E8032636D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AD4B2-857D-E539-81FB-C0647C0F5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8AFA-9CDF-5345-A44F-A6CC66F97735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C0A2E-8383-0140-F300-D65801DF8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6520E0-0297-9D9F-690E-7B9F8350D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F596-AFE2-9D48-A556-3B0B664667D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8642873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4D1CE7-349B-A083-2CFB-6C32A7B231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9DE4A9-8252-B5A3-9405-FCA1317EA1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79CD3-A153-9748-1CEC-E2755D94F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8AFA-9CDF-5345-A44F-A6CC66F97735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09F16-0189-4192-5F95-6FCAFC96F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17929D-0317-AB80-73D1-156268C1C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F596-AFE2-9D48-A556-3B0B664667D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428132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997BFF-185D-6524-93B3-124F779A6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err="1"/>
              <a:t>Virsraksts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14E66-4418-49FE-6AD3-56C6C86709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53EA21-B34F-4644-A66A-51A68AFD912C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F68686-EE5C-AB29-E9C0-7DE44BD260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581F82-9654-4F98-35DE-5C7A320860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35714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61" r:id="rId4"/>
    <p:sldLayoutId id="2147483650" r:id="rId5"/>
    <p:sldLayoutId id="2147483651" r:id="rId6"/>
    <p:sldLayoutId id="2147483652" r:id="rId7"/>
    <p:sldLayoutId id="2147483653" r:id="rId8"/>
    <p:sldLayoutId id="2147483676" r:id="rId9"/>
    <p:sldLayoutId id="2147483654" r:id="rId10"/>
    <p:sldLayoutId id="2147483675" r:id="rId11"/>
    <p:sldLayoutId id="2147483677" r:id="rId12"/>
    <p:sldLayoutId id="2147483679" r:id="rId13"/>
    <p:sldLayoutId id="2147483678" r:id="rId14"/>
    <p:sldLayoutId id="2147483655" r:id="rId15"/>
    <p:sldLayoutId id="2147483681" r:id="rId16"/>
    <p:sldLayoutId id="2147483657" r:id="rId17"/>
    <p:sldLayoutId id="2147483658" r:id="rId18"/>
    <p:sldLayoutId id="2147483659" r:id="rId19"/>
    <p:sldLayoutId id="2147483680" r:id="rId20"/>
    <p:sldLayoutId id="2147483682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Mark" panose="02000500000000000000" pitchFamily="2" charset="0"/>
          <a:ea typeface="Mark" panose="020005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F3504A-AFC9-8DDB-4CDA-23F825513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5CA7AD-A33C-62C6-7EBE-E0D1C11A8F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1A9A2-913A-9C87-C41C-DCE538E648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528AFA-9CDF-5345-A44F-A6CC66F97735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137E2-D56D-BC75-3686-BA99F6F7DE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C9CE4A-6719-B3FC-4E64-A62F8DE85C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A9F596-AFE2-9D48-A556-3B0B664667D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705223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png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svg"/><Relationship Id="rId4" Type="http://schemas.openxmlformats.org/officeDocument/2006/relationships/image" Target="../media/image28.svg"/><Relationship Id="rId9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jp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1AC1FF"/>
            </a:gs>
            <a:gs pos="99000">
              <a:srgbClr val="27ADCA"/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508DB9-810B-F467-4899-7EF98F925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4221CCD-D85D-BD85-8F0C-5E8D53263DF2}"/>
              </a:ext>
            </a:extLst>
          </p:cNvPr>
          <p:cNvSpPr/>
          <p:nvPr/>
        </p:nvSpPr>
        <p:spPr>
          <a:xfrm>
            <a:off x="493059" y="1547022"/>
            <a:ext cx="6555998" cy="913900"/>
          </a:xfrm>
          <a:prstGeom prst="rect">
            <a:avLst/>
          </a:prstGeom>
          <a:solidFill>
            <a:srgbClr val="2F52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81F1F05-2D24-BB02-F50D-E556D60B84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8868" y="682769"/>
            <a:ext cx="7876415" cy="1778153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lv-LV" sz="6000" dirty="0">
                <a:solidFill>
                  <a:srgbClr val="2F5282"/>
                </a:solidFill>
                <a:latin typeface="Century Gothic" panose="020B0502020202020204" pitchFamily="34" charset="0"/>
              </a:rPr>
              <a:t>Valsts un Eiropa </a:t>
            </a:r>
            <a:r>
              <a:rPr lang="lv-LV" sz="6000" dirty="0">
                <a:solidFill>
                  <a:srgbClr val="C9D63C"/>
                </a:solidFill>
                <a:latin typeface="Century Gothic" panose="020B0502020202020204" pitchFamily="34" charset="0"/>
              </a:rPr>
              <a:t>atbalsta biznesu</a:t>
            </a:r>
            <a:endParaRPr lang="en-LV" sz="6000">
              <a:solidFill>
                <a:srgbClr val="C9D63C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0" name="Picture 39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F04193DB-36B2-25F6-CD74-B1C877E126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7305" y="5144328"/>
            <a:ext cx="1890594" cy="1890594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26FEFF2-5E91-3492-B3DC-04004208AE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8868" y="5564714"/>
            <a:ext cx="1738437" cy="72819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DA4A43ED-CB69-B096-DD3F-35A22D1AB7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45742" y="1555668"/>
            <a:ext cx="7686559" cy="495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208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755B"/>
            </a:gs>
            <a:gs pos="99000">
              <a:srgbClr val="F25E47"/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4747C2-2D9C-612B-C810-589D7AD69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75ECBC-626D-D28C-C5F6-7193242824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7785" y="1779481"/>
            <a:ext cx="4217621" cy="3067584"/>
          </a:xfrm>
        </p:spPr>
        <p:txBody>
          <a:bodyPr/>
          <a:lstStyle/>
          <a:p>
            <a:pPr marL="18270" defTabSz="1315456">
              <a:lnSpc>
                <a:spcPct val="200000"/>
              </a:lnSpc>
              <a:spcBef>
                <a:spcPts val="144"/>
              </a:spcBef>
              <a:defRPr/>
            </a:pPr>
            <a:r>
              <a:rPr lang="lv-LV" sz="1800" b="1" dirty="0">
                <a:solidFill>
                  <a:srgbClr val="FDFFFE"/>
                </a:solidFill>
                <a:latin typeface="Century Gothic" pitchFamily="34" charset="0"/>
                <a:cs typeface="Mark"/>
              </a:rPr>
              <a:t>Atbalstāmie pakalpojumi:</a:t>
            </a:r>
          </a:p>
          <a:p>
            <a:pPr marL="18270" defTabSz="1315456">
              <a:lnSpc>
                <a:spcPct val="200000"/>
              </a:lnSpc>
              <a:spcBef>
                <a:spcPts val="144"/>
              </a:spcBef>
              <a:defRPr/>
            </a:pPr>
            <a:r>
              <a:rPr lang="lv-LV" sz="1800" dirty="0">
                <a:solidFill>
                  <a:srgbClr val="FDFFFE"/>
                </a:solidFill>
                <a:latin typeface="Century Gothic" pitchFamily="34" charset="0"/>
                <a:cs typeface="Mark"/>
              </a:rPr>
              <a:t>investīciju aizdevumi</a:t>
            </a:r>
          </a:p>
          <a:p>
            <a:pPr marL="18270" defTabSz="1315456">
              <a:lnSpc>
                <a:spcPct val="200000"/>
              </a:lnSpc>
              <a:spcBef>
                <a:spcPts val="144"/>
              </a:spcBef>
              <a:defRPr/>
            </a:pPr>
            <a:r>
              <a:rPr lang="lv-LV" sz="1800" dirty="0">
                <a:solidFill>
                  <a:srgbClr val="FDFFFE"/>
                </a:solidFill>
                <a:latin typeface="Century Gothic" pitchFamily="34" charset="0"/>
                <a:cs typeface="Mark"/>
              </a:rPr>
              <a:t>apgrozāmo līdzekļu aizdevumi</a:t>
            </a:r>
          </a:p>
          <a:p>
            <a:pPr marL="18270" defTabSz="1315456">
              <a:lnSpc>
                <a:spcPct val="200000"/>
              </a:lnSpc>
              <a:spcBef>
                <a:spcPts val="144"/>
              </a:spcBef>
              <a:defRPr/>
            </a:pPr>
            <a:r>
              <a:rPr lang="lv-LV" sz="1800" dirty="0">
                <a:solidFill>
                  <a:srgbClr val="FDFFFE"/>
                </a:solidFill>
                <a:latin typeface="Century Gothic" pitchFamily="34" charset="0"/>
                <a:cs typeface="Mark"/>
              </a:rPr>
              <a:t>finanšu līzings</a:t>
            </a:r>
          </a:p>
          <a:p>
            <a:pPr marL="18270" defTabSz="1315456">
              <a:lnSpc>
                <a:spcPct val="200000"/>
              </a:lnSpc>
              <a:spcBef>
                <a:spcPts val="144"/>
              </a:spcBef>
              <a:defRPr/>
            </a:pPr>
            <a:r>
              <a:rPr lang="lv-LV" sz="1800" dirty="0">
                <a:solidFill>
                  <a:srgbClr val="FDFFFE"/>
                </a:solidFill>
                <a:latin typeface="Century Gothic" pitchFamily="34" charset="0"/>
                <a:cs typeface="Mark"/>
              </a:rPr>
              <a:t>faktorings</a:t>
            </a:r>
          </a:p>
          <a:p>
            <a:pPr marL="18270" defTabSz="1315456">
              <a:lnSpc>
                <a:spcPct val="200000"/>
              </a:lnSpc>
              <a:spcBef>
                <a:spcPts val="144"/>
              </a:spcBef>
              <a:defRPr/>
            </a:pPr>
            <a:endParaRPr lang="lv-LV" sz="1800" b="1" dirty="0">
              <a:solidFill>
                <a:srgbClr val="002060"/>
              </a:solidFill>
              <a:latin typeface="Century Gothic" pitchFamily="34" charset="0"/>
              <a:cs typeface="Mark"/>
            </a:endParaRPr>
          </a:p>
          <a:p>
            <a:pPr>
              <a:lnSpc>
                <a:spcPct val="200000"/>
              </a:lnSpc>
            </a:pPr>
            <a:endParaRPr lang="en-LV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DEEB9C6-CE5D-4A04-74D4-66A1FD26FEC6}"/>
              </a:ext>
            </a:extLst>
          </p:cNvPr>
          <p:cNvSpPr/>
          <p:nvPr/>
        </p:nvSpPr>
        <p:spPr>
          <a:xfrm>
            <a:off x="6081541" y="394997"/>
            <a:ext cx="8145695" cy="6173348"/>
          </a:xfrm>
          <a:prstGeom prst="roundRect">
            <a:avLst/>
          </a:prstGeom>
          <a:blipFill>
            <a:blip r:embed="rId2"/>
            <a:srcRect/>
            <a:stretch>
              <a:fillRect l="-11984" t="-520" r="-34672" b="-8202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5ACB34AB-AB14-3554-9EF7-2EFC74E061EB}"/>
              </a:ext>
            </a:extLst>
          </p:cNvPr>
          <p:cNvSpPr txBox="1">
            <a:spLocks/>
          </p:cNvSpPr>
          <p:nvPr/>
        </p:nvSpPr>
        <p:spPr>
          <a:xfrm>
            <a:off x="867785" y="787529"/>
            <a:ext cx="4729575" cy="137947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Mark" panose="02000500000000000000" pitchFamily="2" charset="0"/>
                <a:ea typeface="Mark" panose="02000500000000000000" pitchFamily="2" charset="0"/>
                <a:cs typeface="+mj-cs"/>
              </a:defRPr>
            </a:lvl1pPr>
          </a:lstStyle>
          <a:p>
            <a:r>
              <a:rPr lang="lv-LV" dirty="0">
                <a:solidFill>
                  <a:srgbClr val="FDFFFE"/>
                </a:solidFill>
                <a:effectLst/>
                <a:latin typeface="Century Gothic" panose="020B0502020202020204" pitchFamily="34" charset="0"/>
                <a:cs typeface="Times New Roman" panose="02020603050405020304" pitchFamily="18" charset="0"/>
              </a:rPr>
              <a:t>Kredītu garantija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416A5D4-6081-D01E-B7B3-1C4003A1E22C}"/>
              </a:ext>
            </a:extLst>
          </p:cNvPr>
          <p:cNvSpPr/>
          <p:nvPr/>
        </p:nvSpPr>
        <p:spPr>
          <a:xfrm>
            <a:off x="9171221" y="-490853"/>
            <a:ext cx="2657856" cy="2657856"/>
          </a:xfrm>
          <a:prstGeom prst="roundRect">
            <a:avLst/>
          </a:prstGeom>
          <a:solidFill>
            <a:srgbClr val="2F52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66481FF-4182-7870-6F55-6AFC88D69914}"/>
              </a:ext>
            </a:extLst>
          </p:cNvPr>
          <p:cNvSpPr txBox="1">
            <a:spLocks/>
          </p:cNvSpPr>
          <p:nvPr/>
        </p:nvSpPr>
        <p:spPr>
          <a:xfrm>
            <a:off x="9458405" y="394997"/>
            <a:ext cx="2083488" cy="172026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82650">
              <a:buClr>
                <a:srgbClr val="00467F"/>
              </a:buClr>
            </a:pPr>
            <a:r>
              <a:rPr lang="lv-LV" kern="0" dirty="0">
                <a:solidFill>
                  <a:srgbClr val="FDFFFE"/>
                </a:solidFill>
                <a:latin typeface="Century Gothic" panose="020B0502020202020204" pitchFamily="34" charset="0"/>
              </a:rPr>
              <a:t>AXON CABLE</a:t>
            </a:r>
          </a:p>
          <a:p>
            <a:pPr algn="ctr" defTabSz="1482650">
              <a:buClr>
                <a:srgbClr val="00467F"/>
              </a:buClr>
            </a:pPr>
            <a:r>
              <a:rPr lang="lv-LV" sz="1400" kern="0" dirty="0">
                <a:solidFill>
                  <a:srgbClr val="FDFFFE"/>
                </a:solidFill>
                <a:latin typeface="Century Gothic" panose="020B0502020202020204" pitchFamily="34" charset="0"/>
              </a:rPr>
              <a:t>Jaunu ražošanas</a:t>
            </a:r>
            <a:br>
              <a:rPr lang="lv-LV" sz="1400" kern="0" dirty="0">
                <a:solidFill>
                  <a:srgbClr val="FDFFFE"/>
                </a:solidFill>
                <a:latin typeface="Century Gothic" panose="020B0502020202020204" pitchFamily="34" charset="0"/>
              </a:rPr>
            </a:br>
            <a:r>
              <a:rPr lang="lv-LV" sz="1400" kern="0" dirty="0">
                <a:solidFill>
                  <a:srgbClr val="FDFFFE"/>
                </a:solidFill>
                <a:latin typeface="Century Gothic" panose="020B0502020202020204" pitchFamily="34" charset="0"/>
              </a:rPr>
              <a:t>ēkas izveide</a:t>
            </a:r>
          </a:p>
          <a:p>
            <a:pPr algn="ctr" defTabSz="1482650">
              <a:buClr>
                <a:srgbClr val="00467F"/>
              </a:buClr>
            </a:pPr>
            <a:r>
              <a:rPr lang="lv-LV" sz="1400" kern="0" dirty="0">
                <a:solidFill>
                  <a:srgbClr val="FDFFFE"/>
                </a:solidFill>
                <a:latin typeface="Century Gothic" panose="020B0502020202020204" pitchFamily="34" charset="0"/>
              </a:rPr>
              <a:t>Piešķirta garantija</a:t>
            </a:r>
            <a:br>
              <a:rPr lang="lv-LV" sz="1400" kern="0" dirty="0">
                <a:solidFill>
                  <a:srgbClr val="FDFFFE"/>
                </a:solidFill>
                <a:latin typeface="Century Gothic" panose="020B0502020202020204" pitchFamily="34" charset="0"/>
              </a:rPr>
            </a:br>
            <a:r>
              <a:rPr lang="lv-LV" sz="1400" kern="0" dirty="0">
                <a:solidFill>
                  <a:srgbClr val="FDFFFE"/>
                </a:solidFill>
                <a:latin typeface="Century Gothic" panose="020B0502020202020204" pitchFamily="34" charset="0"/>
              </a:rPr>
              <a:t>286 000€ bankas aizdevumam</a:t>
            </a:r>
          </a:p>
          <a:p>
            <a:pPr algn="ctr" defTabSz="1482650">
              <a:buClr>
                <a:srgbClr val="00467F"/>
              </a:buClr>
            </a:pPr>
            <a:endParaRPr lang="en-LV" sz="1600" kern="0">
              <a:solidFill>
                <a:srgbClr val="FDFFFE"/>
              </a:solidFill>
              <a:latin typeface="Century Gothic" panose="020B0502020202020204" pitchFamily="34" charset="0"/>
            </a:endParaRPr>
          </a:p>
          <a:p>
            <a:pPr algn="ctr">
              <a:spcAft>
                <a:spcPts val="600"/>
              </a:spcAft>
            </a:pPr>
            <a:endParaRPr lang="en-GB" sz="1600" dirty="0">
              <a:solidFill>
                <a:srgbClr val="FDFFFE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endParaRPr lang="en-LV" sz="160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EFDA1D1-2E88-020F-2BC5-BEE76DF24F48}"/>
              </a:ext>
            </a:extLst>
          </p:cNvPr>
          <p:cNvSpPr/>
          <p:nvPr/>
        </p:nvSpPr>
        <p:spPr>
          <a:xfrm>
            <a:off x="867785" y="4939035"/>
            <a:ext cx="4543459" cy="631711"/>
          </a:xfrm>
          <a:prstGeom prst="roundRect">
            <a:avLst>
              <a:gd name="adj" fmla="val 25043"/>
            </a:avLst>
          </a:prstGeom>
          <a:solidFill>
            <a:srgbClr val="974A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5CB627C-607D-963C-BFC7-A3B8D37482FD}"/>
              </a:ext>
            </a:extLst>
          </p:cNvPr>
          <p:cNvSpPr/>
          <p:nvPr/>
        </p:nvSpPr>
        <p:spPr>
          <a:xfrm>
            <a:off x="867785" y="5670555"/>
            <a:ext cx="2136918" cy="631711"/>
          </a:xfrm>
          <a:prstGeom prst="roundRect">
            <a:avLst>
              <a:gd name="adj" fmla="val 25043"/>
            </a:avLst>
          </a:prstGeom>
          <a:solidFill>
            <a:srgbClr val="974A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B103E01-DA88-C562-7D0B-57C84EB431B4}"/>
              </a:ext>
            </a:extLst>
          </p:cNvPr>
          <p:cNvSpPr txBox="1">
            <a:spLocks/>
          </p:cNvSpPr>
          <p:nvPr/>
        </p:nvSpPr>
        <p:spPr>
          <a:xfrm>
            <a:off x="1075875" y="5101061"/>
            <a:ext cx="4521485" cy="49188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GB" sz="1600" dirty="0" err="1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Līdz</a:t>
            </a:r>
            <a:r>
              <a:rPr lang="en-GB" sz="1600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 80% no </a:t>
            </a:r>
            <a:r>
              <a:rPr lang="en-GB" sz="1600" err="1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finansējuma</a:t>
            </a:r>
            <a:r>
              <a:rPr lang="en-GB" sz="1600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GB" sz="1600" err="1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pamatsummas</a:t>
            </a:r>
            <a:endParaRPr lang="en-GB" sz="1600">
              <a:solidFill>
                <a:srgbClr val="FDFFFE"/>
              </a:solidFill>
              <a:effectLst/>
              <a:latin typeface="Century Gothic" panose="020B0502020202020204" pitchFamily="34" charset="0"/>
            </a:endParaRPr>
          </a:p>
          <a:p>
            <a:pPr>
              <a:spcAft>
                <a:spcPts val="600"/>
              </a:spcAft>
            </a:pPr>
            <a:endParaRPr lang="en-GB" sz="1600">
              <a:solidFill>
                <a:srgbClr val="FDFFFE"/>
              </a:solidFill>
              <a:effectLst/>
              <a:latin typeface="Century Gothic" panose="020B0502020202020204" pitchFamily="34" charset="0"/>
            </a:endParaRPr>
          </a:p>
          <a:p>
            <a:endParaRPr lang="en-LV" sz="160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2FD526D-0A58-5145-4E85-80D30F922AC8}"/>
              </a:ext>
            </a:extLst>
          </p:cNvPr>
          <p:cNvSpPr txBox="1">
            <a:spLocks/>
          </p:cNvSpPr>
          <p:nvPr/>
        </p:nvSpPr>
        <p:spPr>
          <a:xfrm>
            <a:off x="1184595" y="5821164"/>
            <a:ext cx="2136918" cy="39003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defTabSz="1491715" fontAlgn="base">
              <a:spcBef>
                <a:spcPts val="0"/>
              </a:spcBef>
              <a:buClr>
                <a:srgbClr val="CAD400"/>
              </a:buClr>
              <a:buNone/>
              <a:defRPr/>
            </a:pPr>
            <a:r>
              <a:rPr lang="lv-LV" altLang="lv-LV" sz="1600">
                <a:solidFill>
                  <a:srgbClr val="FDFFFE"/>
                </a:solidFill>
                <a:latin typeface="Century Gothic"/>
                <a:cs typeface="Arial"/>
              </a:rPr>
              <a:t>Līdz 7 milj. €</a:t>
            </a:r>
            <a:endParaRPr lang="lv-LV" altLang="lv-LV" sz="1600">
              <a:solidFill>
                <a:srgbClr val="FDFFFE"/>
              </a:solidFill>
              <a:latin typeface="Century Gothic" pitchFamily="34" charset="0"/>
              <a:cs typeface="Arial" pitchFamily="34" charset="0"/>
            </a:endParaRPr>
          </a:p>
          <a:p>
            <a:endParaRPr lang="en-LV" sz="160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68742EB-621E-0D10-A68B-EC79AC6BA610}"/>
              </a:ext>
            </a:extLst>
          </p:cNvPr>
          <p:cNvSpPr/>
          <p:nvPr/>
        </p:nvSpPr>
        <p:spPr>
          <a:xfrm>
            <a:off x="3164388" y="5670555"/>
            <a:ext cx="2246856" cy="631711"/>
          </a:xfrm>
          <a:prstGeom prst="roundRect">
            <a:avLst>
              <a:gd name="adj" fmla="val 23380"/>
            </a:avLst>
          </a:prstGeom>
          <a:solidFill>
            <a:srgbClr val="974A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39A74D6-006A-62EB-C990-B9719C87D490}"/>
              </a:ext>
            </a:extLst>
          </p:cNvPr>
          <p:cNvSpPr txBox="1">
            <a:spLocks/>
          </p:cNvSpPr>
          <p:nvPr/>
        </p:nvSpPr>
        <p:spPr>
          <a:xfrm>
            <a:off x="3499537" y="5839809"/>
            <a:ext cx="1880528" cy="34197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defTabSz="1491715" fontAlgn="base">
              <a:spcBef>
                <a:spcPts val="0"/>
              </a:spcBef>
              <a:buClr>
                <a:srgbClr val="CAD400"/>
              </a:buClr>
              <a:buNone/>
              <a:defRPr/>
            </a:pPr>
            <a:r>
              <a:rPr lang="lv-LV" altLang="lv-LV" sz="1600">
                <a:solidFill>
                  <a:srgbClr val="FDFFFE"/>
                </a:solidFill>
                <a:latin typeface="Century Gothic" pitchFamily="34" charset="0"/>
                <a:cs typeface="Arial" pitchFamily="34" charset="0"/>
              </a:rPr>
              <a:t>Līdz 10 gadiem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6C915F3-0FAA-7EE0-E1D6-572CD7DAD18C}"/>
              </a:ext>
            </a:extLst>
          </p:cNvPr>
          <p:cNvCxnSpPr/>
          <p:nvPr/>
        </p:nvCxnSpPr>
        <p:spPr>
          <a:xfrm>
            <a:off x="867785" y="2411587"/>
            <a:ext cx="4512280" cy="0"/>
          </a:xfrm>
          <a:prstGeom prst="line">
            <a:avLst/>
          </a:prstGeom>
          <a:ln w="6350">
            <a:solidFill>
              <a:srgbClr val="FFFFF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686DB2C-B763-4F9C-CE42-C7726041CC45}"/>
              </a:ext>
            </a:extLst>
          </p:cNvPr>
          <p:cNvCxnSpPr/>
          <p:nvPr/>
        </p:nvCxnSpPr>
        <p:spPr>
          <a:xfrm>
            <a:off x="867785" y="2996803"/>
            <a:ext cx="4512280" cy="0"/>
          </a:xfrm>
          <a:prstGeom prst="line">
            <a:avLst/>
          </a:prstGeom>
          <a:ln w="6350">
            <a:solidFill>
              <a:srgbClr val="FFFFF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2DD2C0D-E59F-273B-1AC0-9A592F36589F}"/>
              </a:ext>
            </a:extLst>
          </p:cNvPr>
          <p:cNvCxnSpPr/>
          <p:nvPr/>
        </p:nvCxnSpPr>
        <p:spPr>
          <a:xfrm>
            <a:off x="867785" y="3557635"/>
            <a:ext cx="4512280" cy="0"/>
          </a:xfrm>
          <a:prstGeom prst="line">
            <a:avLst/>
          </a:prstGeom>
          <a:ln w="6350">
            <a:solidFill>
              <a:srgbClr val="FFFFF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3CFCD8C-18EF-2E7C-18DE-3F757094BFC4}"/>
              </a:ext>
            </a:extLst>
          </p:cNvPr>
          <p:cNvCxnSpPr/>
          <p:nvPr/>
        </p:nvCxnSpPr>
        <p:spPr>
          <a:xfrm>
            <a:off x="867785" y="4118467"/>
            <a:ext cx="4512280" cy="0"/>
          </a:xfrm>
          <a:prstGeom prst="line">
            <a:avLst/>
          </a:prstGeom>
          <a:ln w="6350">
            <a:solidFill>
              <a:srgbClr val="FFFFF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3717A35-D518-0E72-A9C2-5F931EBA4075}"/>
              </a:ext>
            </a:extLst>
          </p:cNvPr>
          <p:cNvSpPr/>
          <p:nvPr/>
        </p:nvSpPr>
        <p:spPr>
          <a:xfrm>
            <a:off x="2469177" y="-595492"/>
            <a:ext cx="1390422" cy="1433567"/>
          </a:xfrm>
          <a:prstGeom prst="roundRect">
            <a:avLst/>
          </a:prstGeom>
          <a:solidFill>
            <a:srgbClr val="2F52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3200" b="1">
              <a:solidFill>
                <a:srgbClr val="FFFFF9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LV" sz="3600" b="1">
                <a:solidFill>
                  <a:srgbClr val="FFFFF9"/>
                </a:solidFill>
                <a:latin typeface="Century Gothic" panose="020B0502020202020204" pitchFamily="34" charset="0"/>
              </a:rPr>
              <a:t>0%</a:t>
            </a:r>
          </a:p>
        </p:txBody>
      </p:sp>
      <p:pic>
        <p:nvPicPr>
          <p:cNvPr id="13" name="Picture 12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5A7678D6-BACA-39B1-2D81-93089CD7B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4021" y="5299084"/>
            <a:ext cx="1265056" cy="126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72475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EB595A-FFFB-E7E5-22EC-86EB17490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F3EC4A0-5D7D-4F92-CB25-851DE3E99F36}"/>
              </a:ext>
            </a:extLst>
          </p:cNvPr>
          <p:cNvSpPr/>
          <p:nvPr/>
        </p:nvSpPr>
        <p:spPr>
          <a:xfrm>
            <a:off x="6161906" y="394997"/>
            <a:ext cx="8145695" cy="6173348"/>
          </a:xfrm>
          <a:prstGeom prst="roundRect">
            <a:avLst/>
          </a:prstGeom>
          <a:blipFill>
            <a:blip r:embed="rId3"/>
            <a:srcRect/>
            <a:stretch>
              <a:fillRect l="-34855" t="-2263" r="-11801" b="-645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633C8A8D-20C7-6D55-8167-706CDBABD7F0}"/>
              </a:ext>
            </a:extLst>
          </p:cNvPr>
          <p:cNvSpPr txBox="1">
            <a:spLocks/>
          </p:cNvSpPr>
          <p:nvPr/>
        </p:nvSpPr>
        <p:spPr>
          <a:xfrm>
            <a:off x="867785" y="787529"/>
            <a:ext cx="5728087" cy="137947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Mark" panose="02000500000000000000" pitchFamily="2" charset="0"/>
                <a:ea typeface="Mark" panose="02000500000000000000" pitchFamily="2" charset="0"/>
                <a:cs typeface="+mj-cs"/>
              </a:defRPr>
            </a:lvl1pPr>
          </a:lstStyle>
          <a:p>
            <a:r>
              <a:rPr lang="lv-LV">
                <a:solidFill>
                  <a:srgbClr val="FDFFFE"/>
                </a:solidFill>
                <a:effectLst/>
                <a:latin typeface="Century Gothic" panose="020B0502020202020204" pitchFamily="34" charset="0"/>
                <a:cs typeface="Times New Roman" panose="02020603050405020304" pitchFamily="18" charset="0"/>
              </a:rPr>
              <a:t>Eksporta garantija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F4C209FF-6873-EF00-0310-432075C653DA}"/>
              </a:ext>
            </a:extLst>
          </p:cNvPr>
          <p:cNvSpPr txBox="1">
            <a:spLocks/>
          </p:cNvSpPr>
          <p:nvPr/>
        </p:nvSpPr>
        <p:spPr>
          <a:xfrm>
            <a:off x="7924082" y="4498157"/>
            <a:ext cx="1431048" cy="72666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82637">
              <a:spcAft>
                <a:spcPts val="1697"/>
              </a:spcAft>
            </a:pPr>
            <a:endParaRPr lang="en-LV" sz="160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6472A90A-54D8-D5A9-528A-C266CEFC1254}"/>
              </a:ext>
            </a:extLst>
          </p:cNvPr>
          <p:cNvSpPr txBox="1">
            <a:spLocks/>
          </p:cNvSpPr>
          <p:nvPr/>
        </p:nvSpPr>
        <p:spPr>
          <a:xfrm>
            <a:off x="6935088" y="2791460"/>
            <a:ext cx="1841630" cy="69898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endParaRPr lang="en-GB" sz="1600">
              <a:solidFill>
                <a:srgbClr val="FDFFFE"/>
              </a:solidFill>
              <a:effectLst/>
              <a:latin typeface="Century Gothic" panose="020B0502020202020204" pitchFamily="34" charset="0"/>
            </a:endParaRPr>
          </a:p>
          <a:p>
            <a:endParaRPr lang="en-LV" sz="160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0ABE563-B852-84A3-9DA4-5B35CBFFC189}"/>
              </a:ext>
            </a:extLst>
          </p:cNvPr>
          <p:cNvSpPr txBox="1">
            <a:spLocks/>
          </p:cNvSpPr>
          <p:nvPr/>
        </p:nvSpPr>
        <p:spPr>
          <a:xfrm>
            <a:off x="9319124" y="2791460"/>
            <a:ext cx="2067415" cy="97171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endParaRPr lang="en-GB" sz="1600">
              <a:solidFill>
                <a:srgbClr val="FDFFFE"/>
              </a:solidFill>
              <a:effectLst/>
              <a:latin typeface="Century Gothic" panose="020B0502020202020204" pitchFamily="34" charset="0"/>
            </a:endParaRPr>
          </a:p>
          <a:p>
            <a:endParaRPr lang="en-LV" sz="160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0C7A8BB-D842-0C50-6016-2E10A8388A5A}"/>
              </a:ext>
            </a:extLst>
          </p:cNvPr>
          <p:cNvSpPr/>
          <p:nvPr/>
        </p:nvSpPr>
        <p:spPr>
          <a:xfrm>
            <a:off x="9171221" y="-490853"/>
            <a:ext cx="2657856" cy="2657856"/>
          </a:xfrm>
          <a:prstGeom prst="roundRect">
            <a:avLst/>
          </a:prstGeom>
          <a:solidFill>
            <a:srgbClr val="2F52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55091595-2DD9-FF0B-82C3-59104D5710EE}"/>
              </a:ext>
            </a:extLst>
          </p:cNvPr>
          <p:cNvSpPr txBox="1">
            <a:spLocks/>
          </p:cNvSpPr>
          <p:nvPr/>
        </p:nvSpPr>
        <p:spPr>
          <a:xfrm>
            <a:off x="9358983" y="394997"/>
            <a:ext cx="2282332" cy="207706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82650">
              <a:buClr>
                <a:srgbClr val="00467F"/>
              </a:buClr>
            </a:pPr>
            <a:r>
              <a:rPr lang="lv-LV" kern="0">
                <a:solidFill>
                  <a:srgbClr val="FDFFFE"/>
                </a:solidFill>
                <a:latin typeface="Century Gothic" panose="020B0502020202020204" pitchFamily="34" charset="0"/>
              </a:rPr>
              <a:t>LATVIJAS FINIERIS</a:t>
            </a:r>
          </a:p>
          <a:p>
            <a:pPr algn="ctr" defTabSz="1482650">
              <a:buClr>
                <a:srgbClr val="00467F"/>
              </a:buClr>
            </a:pPr>
            <a:r>
              <a:rPr lang="lv-LV" sz="1400" kern="0">
                <a:solidFill>
                  <a:srgbClr val="FDFFFE"/>
                </a:solidFill>
                <a:latin typeface="Century Gothic" panose="020B0502020202020204" pitchFamily="34" charset="0"/>
              </a:rPr>
              <a:t>Drošs eksports ar garantiju</a:t>
            </a:r>
          </a:p>
          <a:p>
            <a:pPr algn="ctr" defTabSz="1482650">
              <a:buClr>
                <a:srgbClr val="00467F"/>
              </a:buClr>
            </a:pPr>
            <a:r>
              <a:rPr lang="lv-LV" sz="1400" kern="0">
                <a:solidFill>
                  <a:srgbClr val="FDFFFE"/>
                </a:solidFill>
                <a:latin typeface="Century Gothic" panose="020B0502020202020204" pitchFamily="34" charset="0"/>
              </a:rPr>
              <a:t>Pasargāti eksporta darījumi no partneru maksātnespējas riskiem</a:t>
            </a:r>
          </a:p>
          <a:p>
            <a:pPr algn="ctr" defTabSz="1482650">
              <a:buClr>
                <a:srgbClr val="00467F"/>
              </a:buClr>
            </a:pPr>
            <a:endParaRPr lang="lv-LV" sz="1400" kern="0">
              <a:solidFill>
                <a:srgbClr val="FDFFFE"/>
              </a:solidFill>
              <a:latin typeface="Century Gothic" panose="020B0502020202020204" pitchFamily="34" charset="0"/>
            </a:endParaRPr>
          </a:p>
          <a:p>
            <a:pPr algn="ctr">
              <a:spcAft>
                <a:spcPts val="600"/>
              </a:spcAft>
            </a:pPr>
            <a:endParaRPr lang="en-GB" sz="1600">
              <a:solidFill>
                <a:srgbClr val="FDFFFE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endParaRPr lang="en-LV" sz="160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9EE530-67CE-4017-7578-77679F3F6F82}"/>
              </a:ext>
            </a:extLst>
          </p:cNvPr>
          <p:cNvSpPr/>
          <p:nvPr/>
        </p:nvSpPr>
        <p:spPr>
          <a:xfrm>
            <a:off x="682827" y="1697951"/>
            <a:ext cx="6009869" cy="671718"/>
          </a:xfrm>
          <a:prstGeom prst="roundRect">
            <a:avLst>
              <a:gd name="adj" fmla="val 30034"/>
            </a:avLst>
          </a:prstGeom>
          <a:solidFill>
            <a:srgbClr val="974A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altLang="lv-LV" sz="1800">
                <a:solidFill>
                  <a:srgbClr val="FDFFFE"/>
                </a:solidFill>
                <a:latin typeface="Century Gothic" pitchFamily="34" charset="0"/>
                <a:cs typeface="Arial" pitchFamily="34" charset="0"/>
              </a:rPr>
              <a:t>līdz 12 mēnešiem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A4576CF-9723-A99A-A787-D6C2A6F684A1}"/>
              </a:ext>
            </a:extLst>
          </p:cNvPr>
          <p:cNvSpPr/>
          <p:nvPr/>
        </p:nvSpPr>
        <p:spPr>
          <a:xfrm>
            <a:off x="682827" y="2481810"/>
            <a:ext cx="6009869" cy="671718"/>
          </a:xfrm>
          <a:prstGeom prst="roundRect">
            <a:avLst>
              <a:gd name="adj" fmla="val 30034"/>
            </a:avLst>
          </a:prstGeom>
          <a:solidFill>
            <a:srgbClr val="974A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altLang="lv-LV" sz="1800">
              <a:solidFill>
                <a:srgbClr val="FDFFFE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DDB7D172-3D0B-DE9E-5B55-D96AC10C2A0F}"/>
              </a:ext>
            </a:extLst>
          </p:cNvPr>
          <p:cNvSpPr/>
          <p:nvPr/>
        </p:nvSpPr>
        <p:spPr>
          <a:xfrm>
            <a:off x="682827" y="3265669"/>
            <a:ext cx="6009869" cy="671718"/>
          </a:xfrm>
          <a:prstGeom prst="roundRect">
            <a:avLst>
              <a:gd name="adj" fmla="val 30034"/>
            </a:avLst>
          </a:prstGeom>
          <a:solidFill>
            <a:srgbClr val="974A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482637">
              <a:spcAft>
                <a:spcPts val="1697"/>
              </a:spcAft>
            </a:pPr>
            <a:r>
              <a:rPr lang="lv-LV" altLang="lv-LV" sz="1800">
                <a:solidFill>
                  <a:srgbClr val="FDFFFE"/>
                </a:solidFill>
                <a:latin typeface="Century Gothic"/>
                <a:cs typeface="Arial"/>
              </a:rPr>
              <a:t>Atlīdzība līdz 2m</a:t>
            </a:r>
            <a:r>
              <a:rPr lang="lv-LV" altLang="lv-LV">
                <a:solidFill>
                  <a:srgbClr val="FDFFFE"/>
                </a:solidFill>
                <a:latin typeface="Century Gothic"/>
                <a:cs typeface="Arial"/>
              </a:rPr>
              <a:t> €</a:t>
            </a:r>
            <a:r>
              <a:rPr lang="lv-LV" altLang="lv-LV" sz="1800">
                <a:solidFill>
                  <a:srgbClr val="FDFFFE"/>
                </a:solidFill>
                <a:latin typeface="Century Gothic"/>
                <a:cs typeface="Arial"/>
              </a:rPr>
              <a:t> pircējam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9D6D0D55-CA32-00E4-9965-7E80F4BEF55D}"/>
              </a:ext>
            </a:extLst>
          </p:cNvPr>
          <p:cNvSpPr/>
          <p:nvPr/>
        </p:nvSpPr>
        <p:spPr>
          <a:xfrm>
            <a:off x="682827" y="4049528"/>
            <a:ext cx="6009869" cy="671718"/>
          </a:xfrm>
          <a:prstGeom prst="roundRect">
            <a:avLst>
              <a:gd name="adj" fmla="val 30034"/>
            </a:avLst>
          </a:prstGeom>
          <a:solidFill>
            <a:srgbClr val="974A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82637">
              <a:spcAft>
                <a:spcPts val="1697"/>
              </a:spcAft>
            </a:pPr>
            <a:r>
              <a:rPr lang="lv-LV" altLang="lv-LV" sz="1800">
                <a:solidFill>
                  <a:srgbClr val="FDFFFE"/>
                </a:solidFill>
                <a:latin typeface="Century Gothic" pitchFamily="34" charset="0"/>
                <a:cs typeface="Arial" pitchFamily="34" charset="0"/>
              </a:rPr>
              <a:t>Nav nozaru un valstu ierobežojumu </a:t>
            </a:r>
            <a:br>
              <a:rPr lang="lv-LV" altLang="lv-LV" sz="1800">
                <a:solidFill>
                  <a:srgbClr val="FDFFFE"/>
                </a:solidFill>
                <a:latin typeface="Century Gothic" pitchFamily="34" charset="0"/>
                <a:cs typeface="Arial" pitchFamily="34" charset="0"/>
              </a:rPr>
            </a:br>
            <a:r>
              <a:rPr lang="lv-LV" altLang="lv-LV" sz="1200">
                <a:solidFill>
                  <a:srgbClr val="FDFFFE"/>
                </a:solidFill>
                <a:latin typeface="Century Gothic" pitchFamily="34" charset="0"/>
                <a:cs typeface="Arial" pitchFamily="34" charset="0"/>
              </a:rPr>
              <a:t>(izņemot Krievija, Baltkrievija) 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84569828-AF58-C459-CFC5-8B94F302A4A6}"/>
              </a:ext>
            </a:extLst>
          </p:cNvPr>
          <p:cNvSpPr/>
          <p:nvPr/>
        </p:nvSpPr>
        <p:spPr>
          <a:xfrm>
            <a:off x="682827" y="4833387"/>
            <a:ext cx="6009869" cy="671718"/>
          </a:xfrm>
          <a:prstGeom prst="roundRect">
            <a:avLst>
              <a:gd name="adj" fmla="val 30034"/>
            </a:avLst>
          </a:prstGeom>
          <a:solidFill>
            <a:srgbClr val="974A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82637">
              <a:spcBef>
                <a:spcPct val="20000"/>
              </a:spcBef>
              <a:spcAft>
                <a:spcPts val="1697"/>
              </a:spcAft>
            </a:pPr>
            <a:r>
              <a:rPr lang="lv-LV" altLang="lv-LV" sz="1800">
                <a:solidFill>
                  <a:srgbClr val="FDFFFE"/>
                </a:solidFill>
                <a:latin typeface="Century Gothic" pitchFamily="34" charset="0"/>
                <a:cs typeface="Arial" pitchFamily="34" charset="0"/>
              </a:rPr>
              <a:t>Prēmija 0,18 – 3,57%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52D1F6E3-0432-81E1-AB7B-9ACB33EDA3F0}"/>
              </a:ext>
            </a:extLst>
          </p:cNvPr>
          <p:cNvSpPr/>
          <p:nvPr/>
        </p:nvSpPr>
        <p:spPr>
          <a:xfrm>
            <a:off x="682827" y="5617245"/>
            <a:ext cx="6009869" cy="671718"/>
          </a:xfrm>
          <a:prstGeom prst="roundRect">
            <a:avLst>
              <a:gd name="adj" fmla="val 30034"/>
            </a:avLst>
          </a:prstGeom>
          <a:solidFill>
            <a:srgbClr val="974A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82637">
              <a:spcBef>
                <a:spcPct val="20000"/>
              </a:spcBef>
              <a:spcAft>
                <a:spcPts val="1697"/>
              </a:spcAft>
            </a:pPr>
            <a:r>
              <a:rPr lang="lv-LV" altLang="lv-LV" sz="1800">
                <a:solidFill>
                  <a:srgbClr val="FDFFFE"/>
                </a:solidFill>
                <a:latin typeface="Century Gothic" pitchFamily="34" charset="0"/>
                <a:cs typeface="Arial" pitchFamily="34" charset="0"/>
              </a:rPr>
              <a:t>Esam vienīgie, kas garantē darījumus uz Ukrainu 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247CF8D-5ECD-C1A0-5224-89B2330A9A56}"/>
              </a:ext>
            </a:extLst>
          </p:cNvPr>
          <p:cNvSpPr txBox="1">
            <a:spLocks/>
          </p:cNvSpPr>
          <p:nvPr/>
        </p:nvSpPr>
        <p:spPr>
          <a:xfrm>
            <a:off x="966654" y="2565763"/>
            <a:ext cx="2721107" cy="51166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82637">
              <a:spcAft>
                <a:spcPts val="1697"/>
              </a:spcAft>
            </a:pPr>
            <a:r>
              <a:rPr lang="lv-LV" altLang="lv-LV" sz="1600">
                <a:solidFill>
                  <a:srgbClr val="FDFFFE"/>
                </a:solidFill>
                <a:latin typeface="Century Gothic" pitchFamily="34" charset="0"/>
                <a:cs typeface="Arial" pitchFamily="34" charset="0"/>
              </a:rPr>
              <a:t>Segums līdz 90 %</a:t>
            </a:r>
            <a:br>
              <a:rPr lang="lv-LV" altLang="lv-LV" sz="1600">
                <a:solidFill>
                  <a:srgbClr val="FDFFFE"/>
                </a:solidFill>
                <a:latin typeface="Century Gothic" pitchFamily="34" charset="0"/>
                <a:cs typeface="Arial" pitchFamily="34" charset="0"/>
              </a:rPr>
            </a:br>
            <a:r>
              <a:rPr lang="lv-LV" altLang="lv-LV" sz="1600">
                <a:solidFill>
                  <a:srgbClr val="FDFFFE"/>
                </a:solidFill>
                <a:latin typeface="Century Gothic" pitchFamily="34" charset="0"/>
                <a:cs typeface="Arial" pitchFamily="34" charset="0"/>
              </a:rPr>
              <a:t>par komerciālo risku</a:t>
            </a:r>
            <a:endParaRPr lang="en-LV" sz="1600">
              <a:solidFill>
                <a:srgbClr val="FDFFFE"/>
              </a:solidFill>
              <a:latin typeface="Century Gothic" panose="020B0502020202020204" pitchFamily="34" charset="0"/>
            </a:endParaRPr>
          </a:p>
          <a:p>
            <a:pPr algn="ctr" defTabSz="1482637">
              <a:spcAft>
                <a:spcPts val="1697"/>
              </a:spcAft>
            </a:pPr>
            <a:endParaRPr lang="en-GB" sz="1600">
              <a:solidFill>
                <a:srgbClr val="FDFFFE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endParaRPr lang="en-LV" sz="160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7FF2496-DB2C-6873-0C0A-945B6FE7E7FE}"/>
              </a:ext>
            </a:extLst>
          </p:cNvPr>
          <p:cNvCxnSpPr>
            <a:cxnSpLocks/>
          </p:cNvCxnSpPr>
          <p:nvPr/>
        </p:nvCxnSpPr>
        <p:spPr>
          <a:xfrm>
            <a:off x="3614437" y="2565763"/>
            <a:ext cx="0" cy="511662"/>
          </a:xfrm>
          <a:prstGeom prst="line">
            <a:avLst/>
          </a:prstGeom>
          <a:ln>
            <a:solidFill>
              <a:srgbClr val="FDFFFE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7EC539BD-91FB-825F-44B1-0E9884B5D569}"/>
              </a:ext>
            </a:extLst>
          </p:cNvPr>
          <p:cNvSpPr txBox="1">
            <a:spLocks/>
          </p:cNvSpPr>
          <p:nvPr/>
        </p:nvSpPr>
        <p:spPr>
          <a:xfrm>
            <a:off x="3569099" y="2548071"/>
            <a:ext cx="2911777" cy="70715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82637">
              <a:spcAft>
                <a:spcPts val="1697"/>
              </a:spcAft>
            </a:pPr>
            <a:r>
              <a:rPr lang="lv-LV" altLang="lv-LV" sz="1600">
                <a:solidFill>
                  <a:srgbClr val="FDFFFE"/>
                </a:solidFill>
                <a:latin typeface="Century Gothic"/>
                <a:cs typeface="Arial"/>
              </a:rPr>
              <a:t>līdz 95 %</a:t>
            </a:r>
            <a:br>
              <a:rPr lang="lv-LV" altLang="lv-LV" sz="1600">
                <a:latin typeface="Century Gothic" pitchFamily="34" charset="0"/>
                <a:cs typeface="Arial" pitchFamily="34" charset="0"/>
              </a:rPr>
            </a:br>
            <a:r>
              <a:rPr lang="lv-LV" altLang="lv-LV" sz="1600">
                <a:solidFill>
                  <a:srgbClr val="FDFFFE"/>
                </a:solidFill>
                <a:latin typeface="Century Gothic"/>
                <a:cs typeface="Arial"/>
              </a:rPr>
              <a:t>par politisko risku</a:t>
            </a:r>
          </a:p>
          <a:p>
            <a:pPr algn="ctr"/>
            <a:endParaRPr lang="en-LV" sz="1600">
              <a:solidFill>
                <a:srgbClr val="FDFFFE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4" name="Picture 3" descr="A qr code with a white background&#10;&#10;Description automatically generated">
            <a:extLst>
              <a:ext uri="{FF2B5EF4-FFF2-40B4-BE49-F238E27FC236}">
                <a16:creationId xmlns:a16="http://schemas.microsoft.com/office/drawing/2014/main" id="{85A01802-A3DE-4861-CF84-B0CC3EF5FD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4021" y="5303289"/>
            <a:ext cx="1265056" cy="126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6332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EAD8C-B04E-823D-17B7-4E6403194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artoon rocket in space&#10;&#10;AI-generated content may be incorrect.">
            <a:extLst>
              <a:ext uri="{FF2B5EF4-FFF2-40B4-BE49-F238E27FC236}">
                <a16:creationId xmlns:a16="http://schemas.microsoft.com/office/drawing/2014/main" id="{1249EC9F-3448-9280-7ED2-50AC29CA8C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068" y="431455"/>
            <a:ext cx="5958354" cy="5995089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6C4BD1F-E6FB-5837-F240-4C5612BE99BB}"/>
              </a:ext>
            </a:extLst>
          </p:cNvPr>
          <p:cNvSpPr/>
          <p:nvPr/>
        </p:nvSpPr>
        <p:spPr>
          <a:xfrm>
            <a:off x="867786" y="2178775"/>
            <a:ext cx="3155681" cy="2002366"/>
          </a:xfrm>
          <a:prstGeom prst="roundRect">
            <a:avLst/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>
              <a:solidFill>
                <a:srgbClr val="C9D63C"/>
              </a:solidFill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FF0E0DC-0C0E-0E3B-3EEE-D835F94642E9}"/>
              </a:ext>
            </a:extLst>
          </p:cNvPr>
          <p:cNvSpPr/>
          <p:nvPr/>
        </p:nvSpPr>
        <p:spPr>
          <a:xfrm>
            <a:off x="4157523" y="2178775"/>
            <a:ext cx="3155681" cy="2002366"/>
          </a:xfrm>
          <a:prstGeom prst="roundRect">
            <a:avLst/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>
              <a:solidFill>
                <a:srgbClr val="C9D63C"/>
              </a:solidFill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F249B3F-4F42-6AE4-B49C-8FFF1311D5E3}"/>
              </a:ext>
            </a:extLst>
          </p:cNvPr>
          <p:cNvSpPr/>
          <p:nvPr/>
        </p:nvSpPr>
        <p:spPr>
          <a:xfrm>
            <a:off x="2579682" y="4424178"/>
            <a:ext cx="3155681" cy="2002366"/>
          </a:xfrm>
          <a:prstGeom prst="roundRect">
            <a:avLst/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>
              <a:solidFill>
                <a:srgbClr val="C9D63C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36AFBE-71F1-48DD-7919-31DEDA02DE0D}"/>
              </a:ext>
            </a:extLst>
          </p:cNvPr>
          <p:cNvSpPr txBox="1">
            <a:spLocks/>
          </p:cNvSpPr>
          <p:nvPr/>
        </p:nvSpPr>
        <p:spPr>
          <a:xfrm>
            <a:off x="2579682" y="613906"/>
            <a:ext cx="4680160" cy="78674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Mark" panose="02000500000000000000" pitchFamily="2" charset="0"/>
                <a:ea typeface="Mark" panose="02000500000000000000" pitchFamily="2" charset="0"/>
                <a:cs typeface="+mj-cs"/>
              </a:defRPr>
            </a:lvl1pPr>
          </a:lstStyle>
          <a:p>
            <a:pPr marL="0" marR="0" lvl="0" indent="0" algn="l" defTabSz="78438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>
                <a:solidFill>
                  <a:srgbClr val="FDFFFE"/>
                </a:solidFill>
                <a:latin typeface="Century Gothic" panose="020B0502020202020204" pitchFamily="34" charset="0"/>
              </a:rPr>
              <a:t>Aizdevumi </a:t>
            </a:r>
            <a:endParaRPr kumimoji="0" lang="lv-LV" sz="4400" u="none" strike="noStrike" kern="1200" cap="none" spc="0" normalizeH="0" baseline="0" noProof="0" dirty="0">
              <a:ln>
                <a:noFill/>
              </a:ln>
              <a:solidFill>
                <a:srgbClr val="FDFFF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5FA1640-BCE7-F5B2-A70A-681A98089C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5203" y="2964079"/>
            <a:ext cx="2827283" cy="519581"/>
          </a:xfrm>
        </p:spPr>
        <p:txBody>
          <a:bodyPr/>
          <a:lstStyle/>
          <a:p>
            <a:r>
              <a:rPr lang="en-GB" sz="1800" dirty="0">
                <a:solidFill>
                  <a:srgbClr val="FDFFFE"/>
                </a:solidFill>
                <a:effectLst/>
              </a:rPr>
              <a:t>BIZNESA UZSĀCĒJIEM</a:t>
            </a:r>
            <a:endParaRPr lang="lv-LV" sz="1800" dirty="0">
              <a:solidFill>
                <a:srgbClr val="FDFFFE"/>
              </a:solidFill>
              <a:effectLst/>
            </a:endParaRPr>
          </a:p>
          <a:p>
            <a:endParaRPr lang="en-GB" sz="1800" b="0" dirty="0">
              <a:solidFill>
                <a:srgbClr val="FDFFFE"/>
              </a:solidFill>
              <a:effectLst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7498736A-15D5-3EC0-5E1B-B05ABA8C93C5}"/>
              </a:ext>
            </a:extLst>
          </p:cNvPr>
          <p:cNvSpPr txBox="1">
            <a:spLocks/>
          </p:cNvSpPr>
          <p:nvPr/>
        </p:nvSpPr>
        <p:spPr>
          <a:xfrm>
            <a:off x="3071314" y="4528387"/>
            <a:ext cx="2788034" cy="179394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144" b="1" kern="1200" spc="0" baseline="0" dirty="0">
                <a:solidFill>
                  <a:srgbClr val="00AAC6"/>
                </a:solidFill>
                <a:latin typeface="Century Gothic" pitchFamily="34" charset="0"/>
                <a:ea typeface="+mn-ea"/>
                <a:cs typeface="Mark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1800" dirty="0">
                <a:solidFill>
                  <a:srgbClr val="FDFFFE"/>
                </a:solidFill>
                <a:effectLst/>
                <a:latin typeface="Century Gothic"/>
              </a:rPr>
              <a:t>LAUKSAIMNIEKU, </a:t>
            </a:r>
            <a:r>
              <a:rPr lang="lv-LV" sz="1800" dirty="0">
                <a:solidFill>
                  <a:srgbClr val="FDFFFE"/>
                </a:solidFill>
                <a:latin typeface="Century Gothic"/>
              </a:rPr>
              <a:t>ZVEJAS UN AKVAKULTURAS </a:t>
            </a:r>
            <a:r>
              <a:rPr lang="lv-LV" sz="1800" dirty="0">
                <a:solidFill>
                  <a:srgbClr val="FDFFFE"/>
                </a:solidFill>
                <a:effectLst/>
                <a:latin typeface="Century Gothic"/>
              </a:rPr>
              <a:t>MVU </a:t>
            </a:r>
            <a:r>
              <a:rPr lang="lv-LV" sz="1800" dirty="0">
                <a:solidFill>
                  <a:srgbClr val="FDFFFE"/>
                </a:solidFill>
                <a:latin typeface="Century Gothic"/>
              </a:rPr>
              <a:t>AIZDEVUMI</a:t>
            </a:r>
            <a:r>
              <a:rPr lang="lv-LV" sz="1800" dirty="0">
                <a:solidFill>
                  <a:srgbClr val="FDFFFE"/>
                </a:solidFill>
                <a:effectLst/>
                <a:latin typeface="Century Gothic"/>
              </a:rPr>
              <a:t> </a:t>
            </a:r>
            <a:r>
              <a:rPr lang="lv-LV" sz="1800" dirty="0">
                <a:solidFill>
                  <a:srgbClr val="FDFFFE"/>
                </a:solidFill>
                <a:latin typeface="Century Gothic"/>
              </a:rPr>
              <a:t> INVESTĪCIJĀM</a:t>
            </a:r>
            <a:r>
              <a:rPr lang="lv-LV" sz="1800" dirty="0">
                <a:solidFill>
                  <a:srgbClr val="FDFFFE"/>
                </a:solidFill>
                <a:effectLst/>
                <a:latin typeface="Century Gothic"/>
              </a:rPr>
              <a:t> UN </a:t>
            </a:r>
            <a:r>
              <a:rPr lang="lv-LV" sz="1800" dirty="0">
                <a:solidFill>
                  <a:srgbClr val="FDFFFE"/>
                </a:solidFill>
                <a:latin typeface="Century Gothic"/>
              </a:rPr>
              <a:t>APGROZĀMIEM</a:t>
            </a:r>
            <a:r>
              <a:rPr lang="lv-LV" sz="1800" dirty="0">
                <a:solidFill>
                  <a:srgbClr val="FDFFFE"/>
                </a:solidFill>
                <a:effectLst/>
                <a:latin typeface="Century Gothic"/>
              </a:rPr>
              <a:t> </a:t>
            </a:r>
            <a:r>
              <a:rPr lang="lv-LV" sz="1800" dirty="0">
                <a:solidFill>
                  <a:srgbClr val="FDFFFE"/>
                </a:solidFill>
                <a:latin typeface="Century Gothic"/>
              </a:rPr>
              <a:t>LĪDZEKĻIEM</a:t>
            </a:r>
            <a:r>
              <a:rPr lang="lv-LV" sz="1800" dirty="0">
                <a:solidFill>
                  <a:srgbClr val="FDFFFE"/>
                </a:solidFill>
                <a:effectLst/>
                <a:latin typeface="Century Gothic"/>
              </a:rPr>
              <a:t> 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6BE24010-6C13-FBFD-8FD1-30D336C45019}"/>
              </a:ext>
            </a:extLst>
          </p:cNvPr>
          <p:cNvSpPr txBox="1">
            <a:spLocks/>
          </p:cNvSpPr>
          <p:nvPr/>
        </p:nvSpPr>
        <p:spPr>
          <a:xfrm>
            <a:off x="4676343" y="2499767"/>
            <a:ext cx="2727827" cy="1269954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144" b="1" kern="1200" spc="0" baseline="0" dirty="0">
                <a:solidFill>
                  <a:srgbClr val="00AAC6"/>
                </a:solidFill>
                <a:latin typeface="Century Gothic" pitchFamily="34" charset="0"/>
                <a:ea typeface="+mn-ea"/>
                <a:cs typeface="Mark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1800" dirty="0">
                <a:solidFill>
                  <a:srgbClr val="FDFFFE"/>
                </a:solidFill>
                <a:effectLst/>
                <a:latin typeface="Century Gothic"/>
              </a:rPr>
              <a:t>LAUKSAIMNIEKIEM, ZIVSAINMIEKIEM APGROZĀMIEM LĪDZEKĻIEM</a:t>
            </a:r>
            <a:r>
              <a:rPr lang="lv-LV" sz="1800" dirty="0">
                <a:solidFill>
                  <a:srgbClr val="FDFFFE"/>
                </a:solidFill>
                <a:latin typeface="Century Gothic"/>
              </a:rPr>
              <a:t>, INVESTĪCIJĀM</a:t>
            </a:r>
            <a:endParaRPr lang="lv-LV" sz="1800" dirty="0">
              <a:solidFill>
                <a:srgbClr val="FDFFFE"/>
              </a:solidFill>
              <a:effectLst/>
              <a:latin typeface="Century Gothic"/>
            </a:endParaRP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BFFC175D-068F-A8AC-F248-31867F3686FF}"/>
              </a:ext>
            </a:extLst>
          </p:cNvPr>
          <p:cNvSpPr txBox="1">
            <a:spLocks/>
          </p:cNvSpPr>
          <p:nvPr/>
        </p:nvSpPr>
        <p:spPr>
          <a:xfrm>
            <a:off x="820303" y="1574273"/>
            <a:ext cx="6301857" cy="559387"/>
          </a:xfrm>
          <a:prstGeom prst="rect">
            <a:avLst/>
          </a:prstGeom>
        </p:spPr>
        <p:txBody>
          <a:bodyPr vert="horz" lIns="79770" tIns="39885" rIns="79770" bIns="39885" rtlCol="0" anchor="t">
            <a:normAutofit/>
          </a:bodyPr>
          <a:lstStyle>
            <a:lvl1pPr marL="257655" indent="-257655" algn="l" defTabSz="1030620" rtl="0" eaLnBrk="1" latinLnBrk="0" hangingPunct="1">
              <a:lnSpc>
                <a:spcPct val="90000"/>
              </a:lnSpc>
              <a:spcBef>
                <a:spcPts val="1127"/>
              </a:spcBef>
              <a:buClr>
                <a:srgbClr val="C1D82F"/>
              </a:buClr>
              <a:buFontTx/>
              <a:buBlip>
                <a:blip r:embed="rId4"/>
              </a:buBlip>
              <a:defRPr sz="2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2965" indent="-257655" algn="l" defTabSz="1030620" rtl="0" eaLnBrk="1" latinLnBrk="0" hangingPunct="1">
              <a:lnSpc>
                <a:spcPct val="90000"/>
              </a:lnSpc>
              <a:spcBef>
                <a:spcPts val="564"/>
              </a:spcBef>
              <a:buClr>
                <a:srgbClr val="01B5CE"/>
              </a:buClr>
              <a:buFont typeface="System Font Regular"/>
              <a:buChar char="⎼"/>
              <a:defRPr sz="2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8275" indent="-257655" algn="l" defTabSz="1030620" rtl="0" eaLnBrk="1" latinLnBrk="0" hangingPunct="1">
              <a:lnSpc>
                <a:spcPct val="90000"/>
              </a:lnSpc>
              <a:spcBef>
                <a:spcPts val="564"/>
              </a:spcBef>
              <a:buClr>
                <a:srgbClr val="01B5CC"/>
              </a:buClr>
              <a:buFont typeface="System Font Regular"/>
              <a:buChar char="⎼"/>
              <a:defRPr sz="22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3585" indent="-257655" algn="l" defTabSz="1030620" rtl="0" eaLnBrk="1" latinLnBrk="0" hangingPunct="1">
              <a:lnSpc>
                <a:spcPct val="90000"/>
              </a:lnSpc>
              <a:spcBef>
                <a:spcPts val="564"/>
              </a:spcBef>
              <a:buFont typeface="Arial" panose="020B0604020202020204" pitchFamily="34" charset="0"/>
              <a:buChar char="•"/>
              <a:defRPr sz="20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8896" indent="-257655" algn="l" defTabSz="1030620" rtl="0" eaLnBrk="1" latinLnBrk="0" hangingPunct="1">
              <a:lnSpc>
                <a:spcPct val="90000"/>
              </a:lnSpc>
              <a:spcBef>
                <a:spcPts val="564"/>
              </a:spcBef>
              <a:buFont typeface="Arial" panose="020B0604020202020204" pitchFamily="34" charset="0"/>
              <a:buChar char="•"/>
              <a:defRPr sz="20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34206" indent="-257655" algn="l" defTabSz="1030620" rtl="0" eaLnBrk="1" latinLnBrk="0" hangingPunct="1">
              <a:lnSpc>
                <a:spcPct val="90000"/>
              </a:lnSpc>
              <a:spcBef>
                <a:spcPts val="564"/>
              </a:spcBef>
              <a:buFont typeface="Arial" panose="020B0604020202020204" pitchFamily="34" charset="0"/>
              <a:buChar char="•"/>
              <a:defRPr sz="20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516" indent="-257655" algn="l" defTabSz="1030620" rtl="0" eaLnBrk="1" latinLnBrk="0" hangingPunct="1">
              <a:lnSpc>
                <a:spcPct val="90000"/>
              </a:lnSpc>
              <a:spcBef>
                <a:spcPts val="564"/>
              </a:spcBef>
              <a:buFont typeface="Arial" panose="020B0604020202020204" pitchFamily="34" charset="0"/>
              <a:buChar char="•"/>
              <a:defRPr sz="20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4826" indent="-257655" algn="l" defTabSz="1030620" rtl="0" eaLnBrk="1" latinLnBrk="0" hangingPunct="1">
              <a:lnSpc>
                <a:spcPct val="90000"/>
              </a:lnSpc>
              <a:spcBef>
                <a:spcPts val="564"/>
              </a:spcBef>
              <a:buFont typeface="Arial" panose="020B0604020202020204" pitchFamily="34" charset="0"/>
              <a:buChar char="•"/>
              <a:defRPr sz="20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136" indent="-257655" algn="l" defTabSz="1030620" rtl="0" eaLnBrk="1" latinLnBrk="0" hangingPunct="1">
              <a:lnSpc>
                <a:spcPct val="90000"/>
              </a:lnSpc>
              <a:spcBef>
                <a:spcPts val="564"/>
              </a:spcBef>
              <a:buFont typeface="Arial" panose="020B0604020202020204" pitchFamily="34" charset="0"/>
              <a:buChar char="•"/>
              <a:defRPr sz="20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dirty="0" err="1">
                <a:solidFill>
                  <a:srgbClr val="FDFFFE"/>
                </a:solidFill>
                <a:latin typeface="Century Gothic" panose="020B0502020202020204" pitchFamily="34" charset="0"/>
              </a:rPr>
              <a:t>Uzņēm</a:t>
            </a:r>
            <a:r>
              <a:rPr lang="lv-LV" sz="2400" dirty="0" err="1">
                <a:solidFill>
                  <a:srgbClr val="FDFFFE"/>
                </a:solidFill>
                <a:latin typeface="Century Gothic" panose="020B0502020202020204" pitchFamily="34" charset="0"/>
              </a:rPr>
              <a:t>ējdarbības</a:t>
            </a:r>
            <a:r>
              <a:rPr lang="en-GB" sz="2400" dirty="0">
                <a:solidFill>
                  <a:srgbClr val="FDFFFE"/>
                </a:solidFill>
                <a:latin typeface="Century Gothic" panose="020B0502020202020204" pitchFamily="34" charset="0"/>
              </a:rPr>
              <a:t> </a:t>
            </a:r>
            <a:r>
              <a:rPr lang="en-GB" sz="2400" dirty="0" err="1">
                <a:solidFill>
                  <a:srgbClr val="FDFFFE"/>
                </a:solidFill>
                <a:latin typeface="Century Gothic" panose="020B0502020202020204" pitchFamily="34" charset="0"/>
              </a:rPr>
              <a:t>uzsākšanai</a:t>
            </a:r>
            <a:r>
              <a:rPr lang="en-GB" sz="2400" dirty="0">
                <a:solidFill>
                  <a:srgbClr val="FDFFFE"/>
                </a:solidFill>
                <a:latin typeface="Century Gothic" panose="020B0502020202020204" pitchFamily="34" charset="0"/>
              </a:rPr>
              <a:t> un </a:t>
            </a:r>
            <a:r>
              <a:rPr lang="en-GB" sz="2400" dirty="0" err="1">
                <a:solidFill>
                  <a:srgbClr val="FDFFFE"/>
                </a:solidFill>
                <a:latin typeface="Century Gothic" panose="020B0502020202020204" pitchFamily="34" charset="0"/>
              </a:rPr>
              <a:t>attīstībai</a:t>
            </a:r>
            <a:endParaRPr lang="en-GB" sz="2400" dirty="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646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A7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0A7AF6-0A0B-77B2-D315-45FE4C57D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1088626-6C39-B038-F917-2297E223A28E}"/>
              </a:ext>
            </a:extLst>
          </p:cNvPr>
          <p:cNvSpPr/>
          <p:nvPr/>
        </p:nvSpPr>
        <p:spPr>
          <a:xfrm>
            <a:off x="4521431" y="848838"/>
            <a:ext cx="3676639" cy="675164"/>
          </a:xfrm>
          <a:prstGeom prst="rect">
            <a:avLst/>
          </a:prstGeom>
          <a:solidFill>
            <a:srgbClr val="27C4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1ADE53BE-A5FF-D35E-FD89-0F14C01F7138}"/>
              </a:ext>
            </a:extLst>
          </p:cNvPr>
          <p:cNvSpPr txBox="1">
            <a:spLocks/>
          </p:cNvSpPr>
          <p:nvPr/>
        </p:nvSpPr>
        <p:spPr>
          <a:xfrm>
            <a:off x="867785" y="787529"/>
            <a:ext cx="7281133" cy="131021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Mark" panose="02000500000000000000" pitchFamily="2" charset="0"/>
                <a:ea typeface="Mark" panose="02000500000000000000" pitchFamily="2" charset="0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lv-LV" sz="4400" b="1">
                <a:solidFill>
                  <a:srgbClr val="27C4E5"/>
                </a:solidFill>
                <a:latin typeface="Century Gothic" panose="020B0502020202020204" pitchFamily="34" charset="0"/>
                <a:ea typeface="+mj-ea"/>
                <a:cs typeface="+mj-cs"/>
              </a:rPr>
              <a:t>Kreditēšanas</a:t>
            </a:r>
            <a:r>
              <a:rPr lang="lv-LV" sz="4400" b="1">
                <a:solidFill>
                  <a:schemeClr val="accent4"/>
                </a:solidFill>
                <a:latin typeface="Century Gothic" panose="020B0502020202020204" pitchFamily="34" charset="0"/>
                <a:ea typeface="+mj-ea"/>
                <a:cs typeface="+mj-cs"/>
              </a:rPr>
              <a:t> veicināšanai</a:t>
            </a:r>
            <a:endParaRPr lang="en-LV" sz="4400" b="1">
              <a:solidFill>
                <a:schemeClr val="accent4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CEE0CB4-50F4-ECFE-F9F3-617B96DD9DC5}"/>
              </a:ext>
            </a:extLst>
          </p:cNvPr>
          <p:cNvGrpSpPr/>
          <p:nvPr/>
        </p:nvGrpSpPr>
        <p:grpSpPr>
          <a:xfrm>
            <a:off x="0" y="1979384"/>
            <a:ext cx="7448070" cy="1299260"/>
            <a:chOff x="0" y="1979384"/>
            <a:chExt cx="7448070" cy="1299260"/>
          </a:xfrm>
        </p:grpSpPr>
        <p:sp>
          <p:nvSpPr>
            <p:cNvPr id="4" name="Right Arrow 3">
              <a:extLst>
                <a:ext uri="{FF2B5EF4-FFF2-40B4-BE49-F238E27FC236}">
                  <a16:creationId xmlns:a16="http://schemas.microsoft.com/office/drawing/2014/main" id="{B7790E2E-B418-8370-00B3-D724108E44AA}"/>
                </a:ext>
              </a:extLst>
            </p:cNvPr>
            <p:cNvSpPr/>
            <p:nvPr/>
          </p:nvSpPr>
          <p:spPr>
            <a:xfrm>
              <a:off x="0" y="1979384"/>
              <a:ext cx="6716109" cy="1290602"/>
            </a:xfrm>
            <a:prstGeom prst="rightArrow">
              <a:avLst>
                <a:gd name="adj1" fmla="val 56889"/>
                <a:gd name="adj2" fmla="val 79932"/>
              </a:avLst>
            </a:prstGeom>
            <a:solidFill>
              <a:schemeClr val="bg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V"/>
            </a:p>
          </p:txBody>
        </p:sp>
        <p:sp>
          <p:nvSpPr>
            <p:cNvPr id="11" name="Text Placeholder 32">
              <a:extLst>
                <a:ext uri="{FF2B5EF4-FFF2-40B4-BE49-F238E27FC236}">
                  <a16:creationId xmlns:a16="http://schemas.microsoft.com/office/drawing/2014/main" id="{36C8A29A-6827-B067-6F3E-AE2849E704D2}"/>
                </a:ext>
              </a:extLst>
            </p:cNvPr>
            <p:cNvSpPr txBox="1">
              <a:spLocks/>
            </p:cNvSpPr>
            <p:nvPr/>
          </p:nvSpPr>
          <p:spPr>
            <a:xfrm>
              <a:off x="867785" y="2468019"/>
              <a:ext cx="6580285" cy="810625"/>
            </a:xfrm>
            <a:prstGeom prst="rect">
              <a:avLst/>
            </a:prstGeom>
          </p:spPr>
          <p:txBody>
            <a:bodyPr vert="horz" lIns="79770" tIns="39885" rIns="79770" bIns="39885" rtlCol="0" anchor="t">
              <a:noAutofit/>
            </a:bodyPr>
            <a:lstStyle>
              <a:lvl1pPr marL="257655" indent="-257655" algn="l" defTabSz="1030620" rtl="0" eaLnBrk="1" latinLnBrk="0" hangingPunct="1">
                <a:lnSpc>
                  <a:spcPct val="90000"/>
                </a:lnSpc>
                <a:spcBef>
                  <a:spcPts val="1127"/>
                </a:spcBef>
                <a:buClr>
                  <a:srgbClr val="C1D82F"/>
                </a:buClr>
                <a:buFontTx/>
                <a:buBlip>
                  <a:blip r:embed="rId3"/>
                </a:buBlip>
                <a:defRPr sz="27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72965" indent="-257655" algn="l" defTabSz="1030620" rtl="0" eaLnBrk="1" latinLnBrk="0" hangingPunct="1">
                <a:lnSpc>
                  <a:spcPct val="90000"/>
                </a:lnSpc>
                <a:spcBef>
                  <a:spcPts val="564"/>
                </a:spcBef>
                <a:buClr>
                  <a:srgbClr val="01B5CE"/>
                </a:buClr>
                <a:buFont typeface="System Font Regular"/>
                <a:buChar char="⎼"/>
                <a:defRPr sz="27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88275" indent="-257655" algn="l" defTabSz="1030620" rtl="0" eaLnBrk="1" latinLnBrk="0" hangingPunct="1">
                <a:lnSpc>
                  <a:spcPct val="90000"/>
                </a:lnSpc>
                <a:spcBef>
                  <a:spcPts val="564"/>
                </a:spcBef>
                <a:buClr>
                  <a:srgbClr val="01B5CC"/>
                </a:buClr>
                <a:buFont typeface="System Font Regular"/>
                <a:buChar char="⎼"/>
                <a:defRPr sz="225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03585" indent="-257655" algn="l" defTabSz="1030620" rtl="0" eaLnBrk="1" latinLnBrk="0" hangingPunct="1">
                <a:lnSpc>
                  <a:spcPct val="90000"/>
                </a:lnSpc>
                <a:spcBef>
                  <a:spcPts val="564"/>
                </a:spcBef>
                <a:buFont typeface="Arial" panose="020B0604020202020204" pitchFamily="34" charset="0"/>
                <a:buChar char="•"/>
                <a:defRPr sz="202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318896" indent="-257655" algn="l" defTabSz="1030620" rtl="0" eaLnBrk="1" latinLnBrk="0" hangingPunct="1">
                <a:lnSpc>
                  <a:spcPct val="90000"/>
                </a:lnSpc>
                <a:spcBef>
                  <a:spcPts val="564"/>
                </a:spcBef>
                <a:buFont typeface="Arial" panose="020B0604020202020204" pitchFamily="34" charset="0"/>
                <a:buChar char="•"/>
                <a:defRPr sz="202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834206" indent="-257655" algn="l" defTabSz="1030620" rtl="0" eaLnBrk="1" latinLnBrk="0" hangingPunct="1">
                <a:lnSpc>
                  <a:spcPct val="90000"/>
                </a:lnSpc>
                <a:spcBef>
                  <a:spcPts val="564"/>
                </a:spcBef>
                <a:buFont typeface="Arial" panose="020B0604020202020204" pitchFamily="34" charset="0"/>
                <a:buChar char="•"/>
                <a:defRPr sz="202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49516" indent="-257655" algn="l" defTabSz="1030620" rtl="0" eaLnBrk="1" latinLnBrk="0" hangingPunct="1">
                <a:lnSpc>
                  <a:spcPct val="90000"/>
                </a:lnSpc>
                <a:spcBef>
                  <a:spcPts val="564"/>
                </a:spcBef>
                <a:buFont typeface="Arial" panose="020B0604020202020204" pitchFamily="34" charset="0"/>
                <a:buChar char="•"/>
                <a:defRPr sz="202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64826" indent="-257655" algn="l" defTabSz="1030620" rtl="0" eaLnBrk="1" latinLnBrk="0" hangingPunct="1">
                <a:lnSpc>
                  <a:spcPct val="90000"/>
                </a:lnSpc>
                <a:spcBef>
                  <a:spcPts val="564"/>
                </a:spcBef>
                <a:buFont typeface="Arial" panose="020B0604020202020204" pitchFamily="34" charset="0"/>
                <a:buChar char="•"/>
                <a:defRPr sz="202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380136" indent="-257655" algn="l" defTabSz="1030620" rtl="0" eaLnBrk="1" latinLnBrk="0" hangingPunct="1">
                <a:lnSpc>
                  <a:spcPct val="90000"/>
                </a:lnSpc>
                <a:spcBef>
                  <a:spcPts val="564"/>
                </a:spcBef>
                <a:buFont typeface="Arial" panose="020B0604020202020204" pitchFamily="34" charset="0"/>
                <a:buChar char="•"/>
                <a:defRPr sz="202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GB" sz="1600" err="1">
                  <a:solidFill>
                    <a:srgbClr val="A64A7D"/>
                  </a:solidFill>
                  <a:latin typeface="Century Gothic" panose="020B0502020202020204" pitchFamily="34" charset="0"/>
                </a:rPr>
                <a:t>Ievērojami</a:t>
              </a:r>
              <a:r>
                <a:rPr lang="en-GB" sz="1600">
                  <a:solidFill>
                    <a:srgbClr val="A64A7D"/>
                  </a:solidFill>
                  <a:latin typeface="Century Gothic" panose="020B0502020202020204" pitchFamily="34" charset="0"/>
                </a:rPr>
                <a:t> </a:t>
              </a:r>
              <a:r>
                <a:rPr lang="en-GB" sz="1600" err="1">
                  <a:solidFill>
                    <a:srgbClr val="A64A7D"/>
                  </a:solidFill>
                  <a:latin typeface="Century Gothic" panose="020B0502020202020204" pitchFamily="34" charset="0"/>
                </a:rPr>
                <a:t>samazinātas</a:t>
              </a:r>
              <a:r>
                <a:rPr lang="en-GB" sz="1600">
                  <a:solidFill>
                    <a:srgbClr val="A64A7D"/>
                  </a:solidFill>
                  <a:latin typeface="Century Gothic" panose="020B0502020202020204" pitchFamily="34" charset="0"/>
                </a:rPr>
                <a:t>  </a:t>
              </a:r>
              <a:r>
                <a:rPr lang="en-GB" sz="1600" err="1">
                  <a:solidFill>
                    <a:srgbClr val="A64A7D"/>
                  </a:solidFill>
                  <a:latin typeface="Century Gothic" panose="020B0502020202020204" pitchFamily="34" charset="0"/>
                </a:rPr>
                <a:t>nodrošinājuma</a:t>
              </a:r>
              <a:r>
                <a:rPr lang="en-GB" sz="1600">
                  <a:solidFill>
                    <a:srgbClr val="A64A7D"/>
                  </a:solidFill>
                  <a:latin typeface="Century Gothic" panose="020B0502020202020204" pitchFamily="34" charset="0"/>
                </a:rPr>
                <a:t> </a:t>
              </a:r>
              <a:r>
                <a:rPr lang="en-GB" sz="1600" err="1">
                  <a:solidFill>
                    <a:srgbClr val="A64A7D"/>
                  </a:solidFill>
                  <a:latin typeface="Century Gothic" panose="020B0502020202020204" pitchFamily="34" charset="0"/>
                </a:rPr>
                <a:t>prasības</a:t>
              </a:r>
              <a:r>
                <a:rPr lang="en-GB" sz="1600">
                  <a:solidFill>
                    <a:srgbClr val="A64A7D"/>
                  </a:solidFill>
                  <a:latin typeface="Century Gothic" panose="020B0502020202020204" pitchFamily="34" charset="0"/>
                </a:rPr>
                <a:t>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416AAA6-9930-356A-6CEB-385A21035E9C}"/>
              </a:ext>
            </a:extLst>
          </p:cNvPr>
          <p:cNvGrpSpPr/>
          <p:nvPr/>
        </p:nvGrpSpPr>
        <p:grpSpPr>
          <a:xfrm>
            <a:off x="0" y="3387770"/>
            <a:ext cx="8198070" cy="1290602"/>
            <a:chOff x="0" y="3387770"/>
            <a:chExt cx="8198070" cy="1290602"/>
          </a:xfrm>
        </p:grpSpPr>
        <p:sp>
          <p:nvSpPr>
            <p:cNvPr id="7" name="Right Arrow 6">
              <a:extLst>
                <a:ext uri="{FF2B5EF4-FFF2-40B4-BE49-F238E27FC236}">
                  <a16:creationId xmlns:a16="http://schemas.microsoft.com/office/drawing/2014/main" id="{2A8CFAB9-6261-9E73-04A6-6308307DAE44}"/>
                </a:ext>
              </a:extLst>
            </p:cNvPr>
            <p:cNvSpPr/>
            <p:nvPr/>
          </p:nvSpPr>
          <p:spPr>
            <a:xfrm>
              <a:off x="0" y="3387770"/>
              <a:ext cx="7822935" cy="1290602"/>
            </a:xfrm>
            <a:prstGeom prst="rightArrow">
              <a:avLst>
                <a:gd name="adj1" fmla="val 56889"/>
                <a:gd name="adj2" fmla="val 79932"/>
              </a:avLst>
            </a:prstGeom>
            <a:solidFill>
              <a:schemeClr val="bg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V"/>
            </a:p>
          </p:txBody>
        </p:sp>
        <p:sp>
          <p:nvSpPr>
            <p:cNvPr id="13" name="Text Placeholder 32">
              <a:extLst>
                <a:ext uri="{FF2B5EF4-FFF2-40B4-BE49-F238E27FC236}">
                  <a16:creationId xmlns:a16="http://schemas.microsoft.com/office/drawing/2014/main" id="{EC97A7CB-F8A5-8284-BEED-0BA485F7438F}"/>
                </a:ext>
              </a:extLst>
            </p:cNvPr>
            <p:cNvSpPr txBox="1">
              <a:spLocks/>
            </p:cNvSpPr>
            <p:nvPr/>
          </p:nvSpPr>
          <p:spPr>
            <a:xfrm>
              <a:off x="867785" y="3867747"/>
              <a:ext cx="7330285" cy="810625"/>
            </a:xfrm>
            <a:prstGeom prst="rect">
              <a:avLst/>
            </a:prstGeom>
          </p:spPr>
          <p:txBody>
            <a:bodyPr vert="horz" lIns="79770" tIns="39885" rIns="79770" bIns="39885" rtlCol="0" anchor="t">
              <a:noAutofit/>
            </a:bodyPr>
            <a:lstStyle>
              <a:lvl1pPr marL="257655" indent="-257655" algn="l" defTabSz="1030620" rtl="0" eaLnBrk="1" latinLnBrk="0" hangingPunct="1">
                <a:lnSpc>
                  <a:spcPct val="90000"/>
                </a:lnSpc>
                <a:spcBef>
                  <a:spcPts val="1127"/>
                </a:spcBef>
                <a:buClr>
                  <a:srgbClr val="C1D82F"/>
                </a:buClr>
                <a:buFontTx/>
                <a:buBlip>
                  <a:blip r:embed="rId3"/>
                </a:buBlip>
                <a:defRPr sz="27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72965" indent="-257655" algn="l" defTabSz="1030620" rtl="0" eaLnBrk="1" latinLnBrk="0" hangingPunct="1">
                <a:lnSpc>
                  <a:spcPct val="90000"/>
                </a:lnSpc>
                <a:spcBef>
                  <a:spcPts val="564"/>
                </a:spcBef>
                <a:buClr>
                  <a:srgbClr val="01B5CE"/>
                </a:buClr>
                <a:buFont typeface="System Font Regular"/>
                <a:buChar char="⎼"/>
                <a:defRPr sz="27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88275" indent="-257655" algn="l" defTabSz="1030620" rtl="0" eaLnBrk="1" latinLnBrk="0" hangingPunct="1">
                <a:lnSpc>
                  <a:spcPct val="90000"/>
                </a:lnSpc>
                <a:spcBef>
                  <a:spcPts val="564"/>
                </a:spcBef>
                <a:buClr>
                  <a:srgbClr val="01B5CC"/>
                </a:buClr>
                <a:buFont typeface="System Font Regular"/>
                <a:buChar char="⎼"/>
                <a:defRPr sz="225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03585" indent="-257655" algn="l" defTabSz="1030620" rtl="0" eaLnBrk="1" latinLnBrk="0" hangingPunct="1">
                <a:lnSpc>
                  <a:spcPct val="90000"/>
                </a:lnSpc>
                <a:spcBef>
                  <a:spcPts val="564"/>
                </a:spcBef>
                <a:buFont typeface="Arial" panose="020B0604020202020204" pitchFamily="34" charset="0"/>
                <a:buChar char="•"/>
                <a:defRPr sz="202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318896" indent="-257655" algn="l" defTabSz="1030620" rtl="0" eaLnBrk="1" latinLnBrk="0" hangingPunct="1">
                <a:lnSpc>
                  <a:spcPct val="90000"/>
                </a:lnSpc>
                <a:spcBef>
                  <a:spcPts val="564"/>
                </a:spcBef>
                <a:buFont typeface="Arial" panose="020B0604020202020204" pitchFamily="34" charset="0"/>
                <a:buChar char="•"/>
                <a:defRPr sz="202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834206" indent="-257655" algn="l" defTabSz="1030620" rtl="0" eaLnBrk="1" latinLnBrk="0" hangingPunct="1">
                <a:lnSpc>
                  <a:spcPct val="90000"/>
                </a:lnSpc>
                <a:spcBef>
                  <a:spcPts val="564"/>
                </a:spcBef>
                <a:buFont typeface="Arial" panose="020B0604020202020204" pitchFamily="34" charset="0"/>
                <a:buChar char="•"/>
                <a:defRPr sz="202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49516" indent="-257655" algn="l" defTabSz="1030620" rtl="0" eaLnBrk="1" latinLnBrk="0" hangingPunct="1">
                <a:lnSpc>
                  <a:spcPct val="90000"/>
                </a:lnSpc>
                <a:spcBef>
                  <a:spcPts val="564"/>
                </a:spcBef>
                <a:buFont typeface="Arial" panose="020B0604020202020204" pitchFamily="34" charset="0"/>
                <a:buChar char="•"/>
                <a:defRPr sz="202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64826" indent="-257655" algn="l" defTabSz="1030620" rtl="0" eaLnBrk="1" latinLnBrk="0" hangingPunct="1">
                <a:lnSpc>
                  <a:spcPct val="90000"/>
                </a:lnSpc>
                <a:spcBef>
                  <a:spcPts val="564"/>
                </a:spcBef>
                <a:buFont typeface="Arial" panose="020B0604020202020204" pitchFamily="34" charset="0"/>
                <a:buChar char="•"/>
                <a:defRPr sz="202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380136" indent="-257655" algn="l" defTabSz="1030620" rtl="0" eaLnBrk="1" latinLnBrk="0" hangingPunct="1">
                <a:lnSpc>
                  <a:spcPct val="90000"/>
                </a:lnSpc>
                <a:spcBef>
                  <a:spcPts val="564"/>
                </a:spcBef>
                <a:buFont typeface="Arial" panose="020B0604020202020204" pitchFamily="34" charset="0"/>
                <a:buChar char="•"/>
                <a:defRPr sz="202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lv-LV" sz="1600">
                  <a:solidFill>
                    <a:srgbClr val="A64A7D"/>
                  </a:solidFill>
                  <a:latin typeface="Century Gothic" panose="020B0502020202020204" pitchFamily="34" charset="0"/>
                </a:rPr>
                <a:t>Uzņēmums netiek ierobežots ar nodrošinājumu un tā vērtēšanu </a:t>
              </a:r>
            </a:p>
          </p:txBody>
        </p:sp>
      </p:grpSp>
      <p:sp>
        <p:nvSpPr>
          <p:cNvPr id="17" name="Text Placeholder 32">
            <a:extLst>
              <a:ext uri="{FF2B5EF4-FFF2-40B4-BE49-F238E27FC236}">
                <a16:creationId xmlns:a16="http://schemas.microsoft.com/office/drawing/2014/main" id="{603224CF-E3ED-E2ED-3C8A-5B2B5E44B074}"/>
              </a:ext>
            </a:extLst>
          </p:cNvPr>
          <p:cNvSpPr txBox="1">
            <a:spLocks/>
          </p:cNvSpPr>
          <p:nvPr/>
        </p:nvSpPr>
        <p:spPr>
          <a:xfrm>
            <a:off x="7786317" y="2559394"/>
            <a:ext cx="3537898" cy="1871049"/>
          </a:xfrm>
          <a:prstGeom prst="rect">
            <a:avLst/>
          </a:prstGeom>
        </p:spPr>
        <p:txBody>
          <a:bodyPr vert="horz" lIns="79770" tIns="39885" rIns="79770" bIns="39885" rtlCol="0" anchor="t">
            <a:noAutofit/>
          </a:bodyPr>
          <a:lstStyle>
            <a:lvl1pPr marL="257655" indent="-257655" algn="l" defTabSz="1030620" rtl="0" eaLnBrk="1" latinLnBrk="0" hangingPunct="1">
              <a:lnSpc>
                <a:spcPct val="90000"/>
              </a:lnSpc>
              <a:spcBef>
                <a:spcPts val="1127"/>
              </a:spcBef>
              <a:buClr>
                <a:srgbClr val="C1D82F"/>
              </a:buClr>
              <a:buFontTx/>
              <a:buBlip>
                <a:blip r:embed="rId3"/>
              </a:buBlip>
              <a:defRPr sz="2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2965" indent="-257655" algn="l" defTabSz="1030620" rtl="0" eaLnBrk="1" latinLnBrk="0" hangingPunct="1">
              <a:lnSpc>
                <a:spcPct val="90000"/>
              </a:lnSpc>
              <a:spcBef>
                <a:spcPts val="564"/>
              </a:spcBef>
              <a:buClr>
                <a:srgbClr val="01B5CE"/>
              </a:buClr>
              <a:buFont typeface="System Font Regular"/>
              <a:buChar char="⎼"/>
              <a:defRPr sz="2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8275" indent="-257655" algn="l" defTabSz="1030620" rtl="0" eaLnBrk="1" latinLnBrk="0" hangingPunct="1">
              <a:lnSpc>
                <a:spcPct val="90000"/>
              </a:lnSpc>
              <a:spcBef>
                <a:spcPts val="564"/>
              </a:spcBef>
              <a:buClr>
                <a:srgbClr val="01B5CC"/>
              </a:buClr>
              <a:buFont typeface="System Font Regular"/>
              <a:buChar char="⎼"/>
              <a:defRPr sz="22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3585" indent="-257655" algn="l" defTabSz="1030620" rtl="0" eaLnBrk="1" latinLnBrk="0" hangingPunct="1">
              <a:lnSpc>
                <a:spcPct val="90000"/>
              </a:lnSpc>
              <a:spcBef>
                <a:spcPts val="564"/>
              </a:spcBef>
              <a:buFont typeface="Arial" panose="020B0604020202020204" pitchFamily="34" charset="0"/>
              <a:buChar char="•"/>
              <a:defRPr sz="20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8896" indent="-257655" algn="l" defTabSz="1030620" rtl="0" eaLnBrk="1" latinLnBrk="0" hangingPunct="1">
              <a:lnSpc>
                <a:spcPct val="90000"/>
              </a:lnSpc>
              <a:spcBef>
                <a:spcPts val="564"/>
              </a:spcBef>
              <a:buFont typeface="Arial" panose="020B0604020202020204" pitchFamily="34" charset="0"/>
              <a:buChar char="•"/>
              <a:defRPr sz="20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34206" indent="-257655" algn="l" defTabSz="1030620" rtl="0" eaLnBrk="1" latinLnBrk="0" hangingPunct="1">
              <a:lnSpc>
                <a:spcPct val="90000"/>
              </a:lnSpc>
              <a:spcBef>
                <a:spcPts val="564"/>
              </a:spcBef>
              <a:buFont typeface="Arial" panose="020B0604020202020204" pitchFamily="34" charset="0"/>
              <a:buChar char="•"/>
              <a:defRPr sz="20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516" indent="-257655" algn="l" defTabSz="1030620" rtl="0" eaLnBrk="1" latinLnBrk="0" hangingPunct="1">
              <a:lnSpc>
                <a:spcPct val="90000"/>
              </a:lnSpc>
              <a:spcBef>
                <a:spcPts val="564"/>
              </a:spcBef>
              <a:buFont typeface="Arial" panose="020B0604020202020204" pitchFamily="34" charset="0"/>
              <a:buChar char="•"/>
              <a:defRPr sz="20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4826" indent="-257655" algn="l" defTabSz="1030620" rtl="0" eaLnBrk="1" latinLnBrk="0" hangingPunct="1">
              <a:lnSpc>
                <a:spcPct val="90000"/>
              </a:lnSpc>
              <a:spcBef>
                <a:spcPts val="564"/>
              </a:spcBef>
              <a:buFont typeface="Arial" panose="020B0604020202020204" pitchFamily="34" charset="0"/>
              <a:buChar char="•"/>
              <a:defRPr sz="20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136" indent="-257655" algn="l" defTabSz="1030620" rtl="0" eaLnBrk="1" latinLnBrk="0" hangingPunct="1">
              <a:lnSpc>
                <a:spcPct val="90000"/>
              </a:lnSpc>
              <a:spcBef>
                <a:spcPts val="564"/>
              </a:spcBef>
              <a:buFont typeface="Arial" panose="020B0604020202020204" pitchFamily="34" charset="0"/>
              <a:buChar char="•"/>
              <a:defRPr sz="20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lv-LV" sz="1800" b="1">
                <a:solidFill>
                  <a:srgbClr val="FDFFFE"/>
                </a:solidFill>
                <a:latin typeface="Century Gothic" panose="020B0502020202020204" pitchFamily="34" charset="0"/>
              </a:rPr>
              <a:t>Pieejamāki aizdevumi līdz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9BC4B0D5-56F9-66BC-31B0-F6756F650C35}"/>
              </a:ext>
            </a:extLst>
          </p:cNvPr>
          <p:cNvSpPr/>
          <p:nvPr/>
        </p:nvSpPr>
        <p:spPr>
          <a:xfrm>
            <a:off x="5998050" y="5300040"/>
            <a:ext cx="3150123" cy="1109588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lv-LV" altLang="lv-LV" sz="1400">
                <a:solidFill>
                  <a:srgbClr val="FDFFFE"/>
                </a:solidFill>
                <a:latin typeface="Century Gothic"/>
                <a:cs typeface="Arial"/>
              </a:rPr>
              <a:t>Aizdevumiem līdz </a:t>
            </a:r>
            <a:r>
              <a:rPr lang="lv-LV" altLang="lv-LV" sz="1400" b="1">
                <a:solidFill>
                  <a:srgbClr val="FDFFFE"/>
                </a:solidFill>
                <a:latin typeface="Century Gothic"/>
                <a:cs typeface="Arial"/>
              </a:rPr>
              <a:t>100 000 </a:t>
            </a:r>
            <a:r>
              <a:rPr lang="lv-LV" altLang="lv-LV" sz="1400">
                <a:solidFill>
                  <a:srgbClr val="FDFFFE"/>
                </a:solidFill>
                <a:latin typeface="Century Gothic"/>
                <a:cs typeface="Arial"/>
              </a:rPr>
              <a:t>€ </a:t>
            </a:r>
            <a:br>
              <a:rPr lang="lv-LV" altLang="lv-LV" sz="1400">
                <a:solidFill>
                  <a:srgbClr val="FDFFFE"/>
                </a:solidFill>
                <a:latin typeface="Century Gothic"/>
                <a:cs typeface="Arial"/>
              </a:rPr>
            </a:br>
            <a:r>
              <a:rPr lang="lv-LV" altLang="lv-LV" sz="1400">
                <a:solidFill>
                  <a:srgbClr val="FDFFFE"/>
                </a:solidFill>
                <a:latin typeface="Century Gothic"/>
                <a:cs typeface="Arial"/>
              </a:rPr>
              <a:t>– tikai komercķīla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9AA3DD-EBE4-669A-AB00-AEFCF8AC07F8}"/>
              </a:ext>
            </a:extLst>
          </p:cNvPr>
          <p:cNvSpPr txBox="1"/>
          <p:nvPr/>
        </p:nvSpPr>
        <p:spPr>
          <a:xfrm>
            <a:off x="8004309" y="2814031"/>
            <a:ext cx="3501280" cy="109260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sz="6500" b="1">
                <a:solidFill>
                  <a:srgbClr val="FDFFFE"/>
                </a:solidFill>
                <a:latin typeface="Century Gothic"/>
              </a:rPr>
              <a:t>100 000</a:t>
            </a:r>
            <a:r>
              <a:rPr lang="en-LV" sz="4400" b="0" i="0">
                <a:solidFill>
                  <a:srgbClr val="ECECEC"/>
                </a:solidFill>
                <a:effectLst/>
                <a:latin typeface="Century Gothic"/>
              </a:rPr>
              <a:t>€</a:t>
            </a:r>
            <a:endParaRPr lang="en-GB" sz="4400" b="1">
              <a:solidFill>
                <a:srgbClr val="FDFFFE"/>
              </a:solidFill>
              <a:latin typeface="Century Gothic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9BA5CDFA-12A5-E580-8BB1-78EB60879A0F}"/>
              </a:ext>
            </a:extLst>
          </p:cNvPr>
          <p:cNvSpPr/>
          <p:nvPr/>
        </p:nvSpPr>
        <p:spPr>
          <a:xfrm>
            <a:off x="2666271" y="5300040"/>
            <a:ext cx="3150123" cy="1109588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lv-LV" sz="1400">
                <a:solidFill>
                  <a:srgbClr val="FDFFFE"/>
                </a:solidFill>
                <a:latin typeface="Century Gothic"/>
              </a:rPr>
              <a:t>Aizdevumiem līdz </a:t>
            </a:r>
            <a:r>
              <a:rPr lang="lv-LV" sz="1400" b="1">
                <a:solidFill>
                  <a:srgbClr val="FDFFFE"/>
                </a:solidFill>
                <a:latin typeface="Century Gothic"/>
              </a:rPr>
              <a:t>25 000 </a:t>
            </a:r>
            <a:r>
              <a:rPr lang="lv-LV" sz="1400">
                <a:solidFill>
                  <a:srgbClr val="FDFFFE"/>
                </a:solidFill>
                <a:latin typeface="Century Gothic"/>
              </a:rPr>
              <a:t>€ </a:t>
            </a:r>
            <a:br>
              <a:rPr lang="lv-LV" sz="1400">
                <a:solidFill>
                  <a:srgbClr val="FDFFFE"/>
                </a:solidFill>
                <a:latin typeface="Century Gothic"/>
              </a:rPr>
            </a:br>
            <a:r>
              <a:rPr lang="lv-LV" sz="1400">
                <a:solidFill>
                  <a:srgbClr val="FDFFFE"/>
                </a:solidFill>
                <a:latin typeface="Century Gothic"/>
              </a:rPr>
              <a:t>– nav nepieciešama ķīla</a:t>
            </a:r>
          </a:p>
        </p:txBody>
      </p:sp>
    </p:spTree>
    <p:extLst>
      <p:ext uri="{BB962C8B-B14F-4D97-AF65-F5344CB8AC3E}">
        <p14:creationId xmlns:p14="http://schemas.microsoft.com/office/powerpoint/2010/main" val="42246181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755B"/>
            </a:gs>
            <a:gs pos="99000">
              <a:srgbClr val="F25E47"/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09F5C6-3FE2-0CE9-6F56-A39811452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person standing on one leg holding papers&#10;&#10;AI-generated content may be incorrect.">
            <a:extLst>
              <a:ext uri="{FF2B5EF4-FFF2-40B4-BE49-F238E27FC236}">
                <a16:creationId xmlns:a16="http://schemas.microsoft.com/office/drawing/2014/main" id="{9CAC52F2-A344-E2A2-1C9B-2C8A13EE8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2873" y="242487"/>
            <a:ext cx="5704449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EBD0C49-8EA8-EB52-C3CA-9C0E7AC8F46A}"/>
              </a:ext>
            </a:extLst>
          </p:cNvPr>
          <p:cNvSpPr/>
          <p:nvPr/>
        </p:nvSpPr>
        <p:spPr>
          <a:xfrm>
            <a:off x="713339" y="736351"/>
            <a:ext cx="1882716" cy="787651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25" name="Alternative Process 24">
            <a:extLst>
              <a:ext uri="{FF2B5EF4-FFF2-40B4-BE49-F238E27FC236}">
                <a16:creationId xmlns:a16="http://schemas.microsoft.com/office/drawing/2014/main" id="{2BC2DC84-B0F0-C4A1-C760-4014598DC839}"/>
              </a:ext>
            </a:extLst>
          </p:cNvPr>
          <p:cNvSpPr/>
          <p:nvPr/>
        </p:nvSpPr>
        <p:spPr>
          <a:xfrm>
            <a:off x="4665300" y="3773213"/>
            <a:ext cx="3275241" cy="557123"/>
          </a:xfrm>
          <a:prstGeom prst="flowChartAlternateProcess">
            <a:avLst/>
          </a:prstGeom>
          <a:solidFill>
            <a:srgbClr val="974A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600" err="1">
                <a:solidFill>
                  <a:srgbClr val="FDFFFE"/>
                </a:solidFill>
                <a:effectLst/>
                <a:latin typeface="Century Gothic"/>
              </a:rPr>
              <a:t>Līdz</a:t>
            </a:r>
            <a:r>
              <a:rPr lang="en-GB" sz="1600">
                <a:solidFill>
                  <a:srgbClr val="FDFFFE"/>
                </a:solidFill>
                <a:effectLst/>
                <a:latin typeface="Century Gothic"/>
              </a:rPr>
              <a:t> </a:t>
            </a:r>
            <a:r>
              <a:rPr lang="en-GB" sz="1600" b="1">
                <a:solidFill>
                  <a:srgbClr val="FDFFFE"/>
                </a:solidFill>
                <a:effectLst/>
                <a:latin typeface="Century Gothic"/>
              </a:rPr>
              <a:t>250 000 </a:t>
            </a:r>
            <a:r>
              <a:rPr lang="en-GB" sz="1600">
                <a:solidFill>
                  <a:srgbClr val="FDFFFE"/>
                </a:solidFill>
                <a:latin typeface="Century Gothic"/>
              </a:rPr>
              <a:t>€</a:t>
            </a:r>
            <a:endParaRPr lang="en-GB" sz="1600">
              <a:solidFill>
                <a:srgbClr val="FDFFF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7" name="Alternative Process 26">
            <a:extLst>
              <a:ext uri="{FF2B5EF4-FFF2-40B4-BE49-F238E27FC236}">
                <a16:creationId xmlns:a16="http://schemas.microsoft.com/office/drawing/2014/main" id="{D69A51F3-9A89-607C-E5EE-912905D33BD9}"/>
              </a:ext>
            </a:extLst>
          </p:cNvPr>
          <p:cNvSpPr/>
          <p:nvPr/>
        </p:nvSpPr>
        <p:spPr>
          <a:xfrm>
            <a:off x="790241" y="5917324"/>
            <a:ext cx="7150296" cy="501179"/>
          </a:xfrm>
          <a:prstGeom prst="flowChartAlternateProcess">
            <a:avLst/>
          </a:prstGeom>
          <a:solidFill>
            <a:srgbClr val="974A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err="1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Kredītbrīvdienas</a:t>
            </a:r>
            <a:r>
              <a:rPr lang="en-GB" sz="1600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GB" sz="1600" err="1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līdz</a:t>
            </a:r>
            <a:r>
              <a:rPr lang="en-GB" sz="1600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GB" sz="1600" b="1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12 </a:t>
            </a:r>
            <a:r>
              <a:rPr lang="en-GB" sz="1600" b="1" err="1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mēnešiem</a:t>
            </a:r>
            <a:endParaRPr lang="en-GB" sz="1600" b="1">
              <a:solidFill>
                <a:srgbClr val="FDFFF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02E24882-53E1-D18C-96E2-C50101DB42CF}"/>
              </a:ext>
            </a:extLst>
          </p:cNvPr>
          <p:cNvSpPr txBox="1">
            <a:spLocks/>
          </p:cNvSpPr>
          <p:nvPr/>
        </p:nvSpPr>
        <p:spPr>
          <a:xfrm>
            <a:off x="867785" y="787529"/>
            <a:ext cx="7213893" cy="78674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Mark" panose="02000500000000000000" pitchFamily="2" charset="0"/>
                <a:ea typeface="Mark" panose="02000500000000000000" pitchFamily="2" charset="0"/>
                <a:cs typeface="+mj-cs"/>
              </a:defRPr>
            </a:lvl1pPr>
          </a:lstStyle>
          <a:p>
            <a:r>
              <a:rPr lang="lv-LV">
                <a:solidFill>
                  <a:srgbClr val="F86850"/>
                </a:solidFill>
                <a:effectLst/>
                <a:latin typeface="Century Gothic" panose="020B0502020202020204" pitchFamily="34" charset="0"/>
                <a:cs typeface="Times New Roman" panose="02020603050405020304" pitchFamily="18" charset="0"/>
              </a:rPr>
              <a:t>Starta</a:t>
            </a:r>
            <a:r>
              <a:rPr lang="lv-LV">
                <a:solidFill>
                  <a:srgbClr val="FDFFFE"/>
                </a:solidFill>
                <a:effectLst/>
                <a:latin typeface="Century Gothic" panose="020B0502020202020204" pitchFamily="34" charset="0"/>
                <a:cs typeface="Times New Roman" panose="02020603050405020304" pitchFamily="18" charset="0"/>
              </a:rPr>
              <a:t> aizdevums</a:t>
            </a:r>
            <a:endParaRPr lang="en-LV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0A6A69-E0CF-CD29-6AD0-9D88CBC3D5D9}"/>
              </a:ext>
            </a:extLst>
          </p:cNvPr>
          <p:cNvSpPr txBox="1">
            <a:spLocks/>
          </p:cNvSpPr>
          <p:nvPr/>
        </p:nvSpPr>
        <p:spPr>
          <a:xfrm>
            <a:off x="867785" y="1835638"/>
            <a:ext cx="9483817" cy="34614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76961" indent="-376961" algn="l" defTabSz="1507846" rtl="0" eaLnBrk="1" latinLnBrk="0" hangingPunct="1">
              <a:lnSpc>
                <a:spcPct val="90000"/>
              </a:lnSpc>
              <a:spcBef>
                <a:spcPts val="1649"/>
              </a:spcBef>
              <a:buClr>
                <a:srgbClr val="C1D82F"/>
              </a:buClr>
              <a:buFontTx/>
              <a:buBlip>
                <a:blip r:embed="rId3"/>
              </a:buBlip>
              <a:defRPr sz="39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30884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Clr>
                <a:srgbClr val="01B5CE"/>
              </a:buClr>
              <a:buFont typeface="System Font Regular"/>
              <a:buChar char="⎼"/>
              <a:defRPr sz="39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84807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Clr>
                <a:srgbClr val="01B5CC"/>
              </a:buClr>
              <a:buFont typeface="System Font Regular"/>
              <a:buChar char="⎼"/>
              <a:defRPr sz="32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38730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Font typeface="Arial" panose="020B0604020202020204" pitchFamily="34" charset="0"/>
              <a:buChar char="•"/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392653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Font typeface="Arial" panose="020B0604020202020204" pitchFamily="34" charset="0"/>
              <a:buChar char="•"/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146575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Font typeface="Arial" panose="020B0604020202020204" pitchFamily="34" charset="0"/>
              <a:buChar char="•"/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0498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Font typeface="Arial" panose="020B0604020202020204" pitchFamily="34" charset="0"/>
              <a:buChar char="•"/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4421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Font typeface="Arial" panose="020B0604020202020204" pitchFamily="34" charset="0"/>
              <a:buChar char="•"/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08344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Font typeface="Arial" panose="020B0604020202020204" pitchFamily="34" charset="0"/>
              <a:buChar char="•"/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lv-LV" sz="1600" b="1">
                <a:solidFill>
                  <a:srgbClr val="FDFFFE"/>
                </a:solidFill>
                <a:latin typeface="Century Gothic" panose="020B0502020202020204" pitchFamily="34" charset="0"/>
              </a:rPr>
              <a:t>ATBALSTS PAREDZĒTS</a:t>
            </a:r>
          </a:p>
          <a:p>
            <a:pPr marL="0" indent="0">
              <a:buNone/>
            </a:pPr>
            <a:r>
              <a:rPr lang="lv-LV" sz="1600">
                <a:solidFill>
                  <a:srgbClr val="FDFFFE"/>
                </a:solidFill>
                <a:latin typeface="Century Gothic" panose="020B0502020202020204" pitchFamily="34" charset="0"/>
              </a:rPr>
              <a:t>Apgrozāmajiem līdzekļiem: izejmateriāliem, degvielai, nomas maksājumiem</a:t>
            </a:r>
          </a:p>
          <a:p>
            <a:pPr marL="0" indent="0">
              <a:buNone/>
            </a:pPr>
            <a:r>
              <a:rPr lang="lv-LV" sz="1600">
                <a:solidFill>
                  <a:srgbClr val="FDFFFE"/>
                </a:solidFill>
                <a:latin typeface="Century Gothic" panose="020B0502020202020204" pitchFamily="34" charset="0"/>
              </a:rPr>
              <a:t>Investīcijām: iekārtas, tehnika, </a:t>
            </a:r>
            <a:r>
              <a:rPr lang="lv-LV" sz="1600" err="1">
                <a:solidFill>
                  <a:srgbClr val="FDFFFE"/>
                </a:solidFill>
                <a:latin typeface="Century Gothic" panose="020B0502020202020204" pitchFamily="34" charset="0"/>
              </a:rPr>
              <a:t>komerctransports</a:t>
            </a:r>
            <a:endParaRPr lang="lv-LV" sz="1600">
              <a:solidFill>
                <a:srgbClr val="FDFFFE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lv-LV" sz="1600">
                <a:solidFill>
                  <a:srgbClr val="FDFFFE"/>
                </a:solidFill>
                <a:latin typeface="Century Gothic" panose="020B0502020202020204" pitchFamily="34" charset="0"/>
              </a:rPr>
              <a:t>Nekustamā īpašuma projektiem: ražošanas telpu iegādei vai remontam</a:t>
            </a:r>
          </a:p>
        </p:txBody>
      </p:sp>
      <p:sp>
        <p:nvSpPr>
          <p:cNvPr id="5" name="Alternative Process 4">
            <a:extLst>
              <a:ext uri="{FF2B5EF4-FFF2-40B4-BE49-F238E27FC236}">
                <a16:creationId xmlns:a16="http://schemas.microsoft.com/office/drawing/2014/main" id="{27EB40BA-9B92-2C38-87BC-D8D7B0E24286}"/>
              </a:ext>
            </a:extLst>
          </p:cNvPr>
          <p:cNvSpPr/>
          <p:nvPr/>
        </p:nvSpPr>
        <p:spPr>
          <a:xfrm>
            <a:off x="790242" y="3774295"/>
            <a:ext cx="3780465" cy="557123"/>
          </a:xfrm>
          <a:prstGeom prst="flowChartAlternateProcess">
            <a:avLst/>
          </a:prstGeom>
          <a:solidFill>
            <a:srgbClr val="974A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600" dirty="0">
                <a:solidFill>
                  <a:srgbClr val="FDFFFE"/>
                </a:solidFill>
                <a:latin typeface="Century Gothic" panose="020B0502020202020204" pitchFamily="34" charset="0"/>
              </a:rPr>
              <a:t>L</a:t>
            </a:r>
            <a:r>
              <a:rPr lang="pt-BR" sz="1600" dirty="0">
                <a:solidFill>
                  <a:srgbClr val="FDFFFE"/>
                </a:solidFill>
                <a:latin typeface="Century Gothic" panose="020B0502020202020204" pitchFamily="34" charset="0"/>
              </a:rPr>
              <a:t>ikme no </a:t>
            </a:r>
            <a:r>
              <a:rPr lang="lv-LV" sz="1600" dirty="0">
                <a:solidFill>
                  <a:srgbClr val="FDFFFE"/>
                </a:solidFill>
                <a:latin typeface="Century Gothic" panose="020B0502020202020204" pitchFamily="34" charset="0"/>
              </a:rPr>
              <a:t>5 </a:t>
            </a:r>
            <a:r>
              <a:rPr lang="pt-BR" sz="1600" b="1" dirty="0">
                <a:solidFill>
                  <a:srgbClr val="FDFFFE"/>
                </a:solidFill>
                <a:latin typeface="Century Gothic" panose="020B0502020202020204" pitchFamily="34" charset="0"/>
              </a:rPr>
              <a:t>%</a:t>
            </a:r>
            <a:endParaRPr lang="lv-LV" sz="1600" b="1" dirty="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Alternative Process 7">
            <a:extLst>
              <a:ext uri="{FF2B5EF4-FFF2-40B4-BE49-F238E27FC236}">
                <a16:creationId xmlns:a16="http://schemas.microsoft.com/office/drawing/2014/main" id="{902DFEA7-B387-EFC3-0DCA-E67B3C8D3799}"/>
              </a:ext>
            </a:extLst>
          </p:cNvPr>
          <p:cNvSpPr/>
          <p:nvPr/>
        </p:nvSpPr>
        <p:spPr>
          <a:xfrm>
            <a:off x="790241" y="5297128"/>
            <a:ext cx="7150297" cy="536697"/>
          </a:xfrm>
          <a:prstGeom prst="flowChartAlternateProcess">
            <a:avLst/>
          </a:prstGeom>
          <a:solidFill>
            <a:srgbClr val="974A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err="1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Saistību</a:t>
            </a:r>
            <a:r>
              <a:rPr lang="en-GB" sz="1600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GB" sz="1600" err="1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nodrošinājuma</a:t>
            </a:r>
            <a:r>
              <a:rPr lang="en-GB" sz="1600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GB" sz="1600" err="1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koeficients</a:t>
            </a:r>
            <a:r>
              <a:rPr lang="en-GB" sz="1600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GB" sz="1600" err="1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līdz</a:t>
            </a:r>
            <a:r>
              <a:rPr lang="en-GB" sz="1600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GB" sz="1600" b="1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135%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220FB8D-03F9-FE77-F74F-5303A446A6FD}"/>
              </a:ext>
            </a:extLst>
          </p:cNvPr>
          <p:cNvSpPr/>
          <p:nvPr/>
        </p:nvSpPr>
        <p:spPr>
          <a:xfrm>
            <a:off x="790243" y="4414345"/>
            <a:ext cx="7150298" cy="798775"/>
          </a:xfrm>
          <a:prstGeom prst="roundRect">
            <a:avLst/>
          </a:prstGeom>
          <a:solidFill>
            <a:srgbClr val="974A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lv-LV" sz="1600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Pašu līdzdalība no </a:t>
            </a:r>
            <a:r>
              <a:rPr lang="lv-LV" sz="1600" b="1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10 %</a:t>
            </a:r>
            <a:r>
              <a:rPr lang="lv-LV" sz="1600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 investīcijām līdz 10 gadiem,</a:t>
            </a:r>
            <a:br>
              <a:rPr lang="lv-LV" sz="1600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</a:br>
            <a:r>
              <a:rPr lang="lv-LV" sz="1600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NĪ iegādes, būvniecības un renovācijas projektiem -līdz 15 gadiem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88FC679-4E59-73D9-2287-FB3E68D98AC6}"/>
              </a:ext>
            </a:extLst>
          </p:cNvPr>
          <p:cNvCxnSpPr>
            <a:cxnSpLocks/>
          </p:cNvCxnSpPr>
          <p:nvPr/>
        </p:nvCxnSpPr>
        <p:spPr>
          <a:xfrm>
            <a:off x="867785" y="2632305"/>
            <a:ext cx="7572022" cy="0"/>
          </a:xfrm>
          <a:prstGeom prst="line">
            <a:avLst/>
          </a:prstGeom>
          <a:ln w="6350">
            <a:solidFill>
              <a:srgbClr val="FFFFF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5380EC1-7A97-DF40-7396-BFFB3980A0C8}"/>
              </a:ext>
            </a:extLst>
          </p:cNvPr>
          <p:cNvCxnSpPr>
            <a:cxnSpLocks/>
          </p:cNvCxnSpPr>
          <p:nvPr/>
        </p:nvCxnSpPr>
        <p:spPr>
          <a:xfrm>
            <a:off x="867785" y="3042208"/>
            <a:ext cx="7572022" cy="0"/>
          </a:xfrm>
          <a:prstGeom prst="line">
            <a:avLst/>
          </a:prstGeom>
          <a:ln w="6350">
            <a:solidFill>
              <a:srgbClr val="FFFFF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E20F9DDA-B1FF-A9A0-09F9-BF95608F99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4021" y="5303845"/>
            <a:ext cx="1265056" cy="126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20476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/>
            </a:gs>
            <a:gs pos="82000">
              <a:schemeClr val="accent5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80A3EF-EBC5-C53E-E022-E24B225F8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raphic 24">
            <a:extLst>
              <a:ext uri="{FF2B5EF4-FFF2-40B4-BE49-F238E27FC236}">
                <a16:creationId xmlns:a16="http://schemas.microsoft.com/office/drawing/2014/main" id="{8B600BCD-2EED-3901-F08D-D0B9FD6B7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892827" y="1716413"/>
            <a:ext cx="7721913" cy="4894024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295B317-EAFC-01F3-2E75-0383654747F2}"/>
              </a:ext>
            </a:extLst>
          </p:cNvPr>
          <p:cNvSpPr/>
          <p:nvPr/>
        </p:nvSpPr>
        <p:spPr>
          <a:xfrm>
            <a:off x="5286002" y="1774432"/>
            <a:ext cx="6413434" cy="683510"/>
          </a:xfrm>
          <a:prstGeom prst="roundRect">
            <a:avLst/>
          </a:prstGeom>
          <a:solidFill>
            <a:srgbClr val="E2F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800" err="1">
                <a:solidFill>
                  <a:srgbClr val="F86850"/>
                </a:solidFill>
                <a:latin typeface="Century Gothic"/>
                <a:ea typeface="Mark-Book" panose="02000500000000000000" pitchFamily="2" charset="0"/>
              </a:rPr>
              <a:t>Investīcijām</a:t>
            </a:r>
            <a:r>
              <a:rPr lang="en-GB" sz="1800">
                <a:solidFill>
                  <a:srgbClr val="F86850"/>
                </a:solidFill>
                <a:latin typeface="Century Gothic"/>
                <a:ea typeface="Mark-Book" panose="02000500000000000000" pitchFamily="2" charset="0"/>
              </a:rPr>
              <a:t> </a:t>
            </a:r>
            <a:r>
              <a:rPr lang="en-GB" sz="1800" err="1">
                <a:solidFill>
                  <a:srgbClr val="F86850"/>
                </a:solidFill>
                <a:latin typeface="Century Gothic"/>
                <a:ea typeface="Mark-Book" panose="02000500000000000000" pitchFamily="2" charset="0"/>
              </a:rPr>
              <a:t>līdz</a:t>
            </a:r>
            <a:r>
              <a:rPr lang="en-GB" sz="1800">
                <a:solidFill>
                  <a:srgbClr val="F86850"/>
                </a:solidFill>
                <a:latin typeface="Century Gothic"/>
                <a:ea typeface="Mark-Book" panose="02000500000000000000" pitchFamily="2" charset="0"/>
              </a:rPr>
              <a:t> </a:t>
            </a:r>
            <a:r>
              <a:rPr lang="en-GB" sz="1800" b="1">
                <a:solidFill>
                  <a:srgbClr val="F86850"/>
                </a:solidFill>
                <a:latin typeface="Century Gothic"/>
                <a:ea typeface="Mark-Book" panose="02000500000000000000" pitchFamily="2" charset="0"/>
              </a:rPr>
              <a:t>250 000 </a:t>
            </a:r>
            <a:r>
              <a:rPr lang="en-GB">
                <a:solidFill>
                  <a:srgbClr val="F86850"/>
                </a:solidFill>
                <a:latin typeface="Century Gothic"/>
                <a:ea typeface="Mark-Book" panose="02000500000000000000" pitchFamily="2" charset="0"/>
              </a:rPr>
              <a:t>€</a:t>
            </a:r>
            <a:endParaRPr lang="en-GB" sz="1800">
              <a:solidFill>
                <a:srgbClr val="F86850"/>
              </a:solidFill>
              <a:latin typeface="Century Gothic" panose="020B0502020202020204" pitchFamily="34" charset="0"/>
              <a:ea typeface="Mark-Book" panose="02000500000000000000" pitchFamily="2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86C078B-770E-BE68-C047-36B1920F85BE}"/>
              </a:ext>
            </a:extLst>
          </p:cNvPr>
          <p:cNvSpPr/>
          <p:nvPr/>
        </p:nvSpPr>
        <p:spPr>
          <a:xfrm>
            <a:off x="5248475" y="3367093"/>
            <a:ext cx="6450959" cy="683511"/>
          </a:xfrm>
          <a:prstGeom prst="roundRect">
            <a:avLst/>
          </a:prstGeom>
          <a:solidFill>
            <a:srgbClr val="E2F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err="1">
                <a:solidFill>
                  <a:srgbClr val="F86850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Pašu</a:t>
            </a:r>
            <a:r>
              <a:rPr lang="en-GB" sz="1800">
                <a:solidFill>
                  <a:srgbClr val="F86850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 </a:t>
            </a:r>
            <a:r>
              <a:rPr lang="en-GB" sz="1800" err="1">
                <a:solidFill>
                  <a:srgbClr val="F86850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līdzdalība</a:t>
            </a:r>
            <a:r>
              <a:rPr lang="en-GB" sz="1800">
                <a:solidFill>
                  <a:srgbClr val="F86850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 </a:t>
            </a:r>
            <a:r>
              <a:rPr lang="en-GB" sz="1800" b="1">
                <a:solidFill>
                  <a:srgbClr val="F86850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no 10 %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3E776411-5A61-AC0C-D577-D8E7EDEEB44C}"/>
              </a:ext>
            </a:extLst>
          </p:cNvPr>
          <p:cNvSpPr/>
          <p:nvPr/>
        </p:nvSpPr>
        <p:spPr>
          <a:xfrm>
            <a:off x="5248476" y="2570762"/>
            <a:ext cx="6450960" cy="683511"/>
          </a:xfrm>
          <a:prstGeom prst="roundRect">
            <a:avLst/>
          </a:prstGeom>
          <a:solidFill>
            <a:srgbClr val="E2F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lv-LV" sz="1800">
                <a:solidFill>
                  <a:srgbClr val="F86850"/>
                </a:solidFill>
                <a:latin typeface="Century Gothic"/>
                <a:ea typeface="Mark-Book" panose="02000500000000000000" pitchFamily="2" charset="0"/>
              </a:rPr>
              <a:t>Apgrozāmiem līdzekļiem līdz </a:t>
            </a:r>
            <a:r>
              <a:rPr lang="lv-LV" sz="1800" b="1">
                <a:solidFill>
                  <a:srgbClr val="F86850"/>
                </a:solidFill>
                <a:latin typeface="Century Gothic"/>
                <a:ea typeface="Mark-Book" panose="02000500000000000000" pitchFamily="2" charset="0"/>
              </a:rPr>
              <a:t>50 000 </a:t>
            </a:r>
            <a:r>
              <a:rPr lang="lv-LV">
                <a:solidFill>
                  <a:srgbClr val="F86850"/>
                </a:solidFill>
                <a:latin typeface="Century Gothic"/>
                <a:ea typeface="Mark-Book" panose="02000500000000000000" pitchFamily="2" charset="0"/>
              </a:rPr>
              <a:t>€</a:t>
            </a:r>
            <a:endParaRPr lang="lv-LV" sz="1800">
              <a:solidFill>
                <a:srgbClr val="F86850"/>
              </a:solidFill>
              <a:latin typeface="Century Gothic" panose="020B0502020202020204" pitchFamily="34" charset="0"/>
              <a:ea typeface="Mark-Book" panose="02000500000000000000" pitchFamily="2" charset="0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EE630E7-E178-1388-00A7-F78D64C7725B}"/>
              </a:ext>
            </a:extLst>
          </p:cNvPr>
          <p:cNvSpPr/>
          <p:nvPr/>
        </p:nvSpPr>
        <p:spPr>
          <a:xfrm>
            <a:off x="5248475" y="4163425"/>
            <a:ext cx="3161223" cy="621629"/>
          </a:xfrm>
          <a:prstGeom prst="roundRect">
            <a:avLst/>
          </a:prstGeom>
          <a:solidFill>
            <a:srgbClr val="E2F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800">
                <a:solidFill>
                  <a:srgbClr val="F86850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Termiņš  līdz </a:t>
            </a:r>
            <a:r>
              <a:rPr lang="lv-LV" sz="1800" b="1">
                <a:solidFill>
                  <a:srgbClr val="F86850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15 gadi </a:t>
            </a:r>
          </a:p>
        </p:txBody>
      </p:sp>
      <p:sp>
        <p:nvSpPr>
          <p:cNvPr id="79" name="Title 1">
            <a:extLst>
              <a:ext uri="{FF2B5EF4-FFF2-40B4-BE49-F238E27FC236}">
                <a16:creationId xmlns:a16="http://schemas.microsoft.com/office/drawing/2014/main" id="{0D46D270-AD80-7A6D-BEF9-08658C3CF946}"/>
              </a:ext>
            </a:extLst>
          </p:cNvPr>
          <p:cNvSpPr txBox="1">
            <a:spLocks/>
          </p:cNvSpPr>
          <p:nvPr/>
        </p:nvSpPr>
        <p:spPr>
          <a:xfrm>
            <a:off x="867786" y="787529"/>
            <a:ext cx="9809180" cy="81637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Mark" panose="02000500000000000000" pitchFamily="2" charset="0"/>
                <a:ea typeface="Mark" panose="02000500000000000000" pitchFamily="2" charset="0"/>
                <a:cs typeface="+mj-cs"/>
              </a:defRPr>
            </a:lvl1pPr>
          </a:lstStyle>
          <a:p>
            <a:r>
              <a:rPr lang="lv-LV">
                <a:solidFill>
                  <a:schemeClr val="bg1">
                    <a:lumMod val="20000"/>
                    <a:lumOff val="80000"/>
                  </a:schemeClr>
                </a:solidFill>
                <a:effectLst/>
                <a:latin typeface="Century Gothic" panose="020B0502020202020204" pitchFamily="34" charset="0"/>
                <a:cs typeface="Times New Roman" panose="02020603050405020304" pitchFamily="18" charset="0"/>
              </a:rPr>
              <a:t>Mazie aizdevumi lauku teritorijām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0AA4422-BE0C-A389-8909-64CC91D15CDD}"/>
              </a:ext>
            </a:extLst>
          </p:cNvPr>
          <p:cNvSpPr/>
          <p:nvPr/>
        </p:nvSpPr>
        <p:spPr>
          <a:xfrm>
            <a:off x="8538212" y="4165506"/>
            <a:ext cx="3161223" cy="621629"/>
          </a:xfrm>
          <a:prstGeom prst="roundRect">
            <a:avLst/>
          </a:prstGeom>
          <a:solidFill>
            <a:srgbClr val="E2F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rgbClr val="F86850"/>
                </a:solidFill>
                <a:latin typeface="Century Gothic" panose="020B0502020202020204" pitchFamily="34" charset="0"/>
              </a:rPr>
              <a:t>Fiksēta</a:t>
            </a:r>
            <a:r>
              <a:rPr lang="en-US" sz="1800" dirty="0">
                <a:solidFill>
                  <a:srgbClr val="F86850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 err="1">
                <a:solidFill>
                  <a:srgbClr val="F86850"/>
                </a:solidFill>
                <a:latin typeface="Century Gothic" panose="020B0502020202020204" pitchFamily="34" charset="0"/>
              </a:rPr>
              <a:t>likme</a:t>
            </a:r>
            <a:r>
              <a:rPr lang="en-US" sz="1800" dirty="0">
                <a:solidFill>
                  <a:srgbClr val="F86850"/>
                </a:solidFill>
                <a:latin typeface="Century Gothic" panose="020B0502020202020204" pitchFamily="34" charset="0"/>
              </a:rPr>
              <a:t> </a:t>
            </a:r>
            <a:r>
              <a:rPr lang="lv-LV" sz="1800" dirty="0">
                <a:solidFill>
                  <a:srgbClr val="F86850"/>
                </a:solidFill>
                <a:latin typeface="Century Gothic" panose="020B0502020202020204" pitchFamily="34" charset="0"/>
              </a:rPr>
              <a:t>no </a:t>
            </a:r>
            <a:r>
              <a:rPr lang="lv-LV" sz="1800" b="1" dirty="0">
                <a:solidFill>
                  <a:srgbClr val="F86850"/>
                </a:solidFill>
                <a:latin typeface="Century Gothic" panose="020B0502020202020204" pitchFamily="34" charset="0"/>
              </a:rPr>
              <a:t>5%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09F2B9C-AC0C-8021-FD00-29284A598212}"/>
              </a:ext>
            </a:extLst>
          </p:cNvPr>
          <p:cNvSpPr/>
          <p:nvPr/>
        </p:nvSpPr>
        <p:spPr>
          <a:xfrm>
            <a:off x="5221450" y="5676520"/>
            <a:ext cx="6477984" cy="683513"/>
          </a:xfrm>
          <a:prstGeom prst="roundRect">
            <a:avLst/>
          </a:prstGeom>
          <a:solidFill>
            <a:srgbClr val="E2F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err="1">
                <a:solidFill>
                  <a:srgbClr val="F86850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Kredītbrīvdienas</a:t>
            </a:r>
            <a:r>
              <a:rPr lang="en-GB" sz="1800">
                <a:solidFill>
                  <a:srgbClr val="F86850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 </a:t>
            </a:r>
            <a:r>
              <a:rPr lang="en-GB" sz="1800" err="1">
                <a:solidFill>
                  <a:srgbClr val="F86850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līdz</a:t>
            </a:r>
            <a:r>
              <a:rPr lang="en-GB" sz="1800">
                <a:solidFill>
                  <a:srgbClr val="F86850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 </a:t>
            </a:r>
            <a:r>
              <a:rPr lang="en-GB" sz="1800" b="1">
                <a:solidFill>
                  <a:srgbClr val="F86850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12 </a:t>
            </a:r>
            <a:r>
              <a:rPr lang="en-GB" sz="1800" b="1" err="1">
                <a:solidFill>
                  <a:srgbClr val="F86850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mēnešiem</a:t>
            </a:r>
            <a:endParaRPr lang="en-GB" sz="1800" b="1">
              <a:solidFill>
                <a:srgbClr val="F86850"/>
              </a:solidFill>
              <a:latin typeface="Century Gothic" panose="020B0502020202020204" pitchFamily="34" charset="0"/>
              <a:ea typeface="Mark-Book" panose="02000500000000000000" pitchFamily="2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2F56F81-9A7E-092C-3947-4FF011704A6F}"/>
              </a:ext>
            </a:extLst>
          </p:cNvPr>
          <p:cNvSpPr/>
          <p:nvPr/>
        </p:nvSpPr>
        <p:spPr>
          <a:xfrm>
            <a:off x="5221450" y="4902631"/>
            <a:ext cx="6477984" cy="683512"/>
          </a:xfrm>
          <a:prstGeom prst="roundRect">
            <a:avLst/>
          </a:prstGeom>
          <a:solidFill>
            <a:srgbClr val="E2F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err="1">
                <a:solidFill>
                  <a:srgbClr val="F86850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Saistību</a:t>
            </a:r>
            <a:r>
              <a:rPr lang="en-GB" sz="1800">
                <a:solidFill>
                  <a:srgbClr val="F86850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 </a:t>
            </a:r>
            <a:r>
              <a:rPr lang="en-GB" sz="1800" err="1">
                <a:solidFill>
                  <a:srgbClr val="F86850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nodrošinājuma</a:t>
            </a:r>
            <a:r>
              <a:rPr lang="en-GB" sz="1800">
                <a:solidFill>
                  <a:srgbClr val="F86850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 </a:t>
            </a:r>
            <a:r>
              <a:rPr lang="en-GB" sz="1800" err="1">
                <a:solidFill>
                  <a:srgbClr val="F86850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koeficients</a:t>
            </a:r>
            <a:r>
              <a:rPr lang="en-GB" sz="1800">
                <a:solidFill>
                  <a:srgbClr val="F86850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 </a:t>
            </a:r>
            <a:r>
              <a:rPr lang="en-GB" sz="1800" err="1">
                <a:solidFill>
                  <a:srgbClr val="F86850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līdz</a:t>
            </a:r>
            <a:r>
              <a:rPr lang="en-GB" sz="1800">
                <a:solidFill>
                  <a:srgbClr val="F86850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 </a:t>
            </a:r>
            <a:r>
              <a:rPr lang="en-GB" sz="1800" b="1">
                <a:solidFill>
                  <a:srgbClr val="F86850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135%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77EFD1C-E8B1-A3F6-D05B-CEF454C620B9}"/>
              </a:ext>
            </a:extLst>
          </p:cNvPr>
          <p:cNvSpPr txBox="1">
            <a:spLocks/>
          </p:cNvSpPr>
          <p:nvPr/>
        </p:nvSpPr>
        <p:spPr>
          <a:xfrm>
            <a:off x="4649154" y="5103308"/>
            <a:ext cx="2396719" cy="5732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SzPct val="150000"/>
              <a:buNone/>
            </a:pPr>
            <a:endParaRPr lang="en-LV">
              <a:solidFill>
                <a:srgbClr val="2F5282"/>
              </a:solidFill>
              <a:latin typeface="Century Gothic" panose="020B0502020202020204" pitchFamily="34" charset="0"/>
              <a:ea typeface="Mark-Book" panose="02000500000000000000" pitchFamily="2" charset="0"/>
            </a:endParaRPr>
          </a:p>
        </p:txBody>
      </p:sp>
      <p:pic>
        <p:nvPicPr>
          <p:cNvPr id="6" name="Picture 5" descr="A qr code with a white background&#10;&#10;Description automatically generated">
            <a:extLst>
              <a:ext uri="{FF2B5EF4-FFF2-40B4-BE49-F238E27FC236}">
                <a16:creationId xmlns:a16="http://schemas.microsoft.com/office/drawing/2014/main" id="{B9E6BADF-4852-5A82-9425-52DAA1532C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4378" y="424114"/>
            <a:ext cx="1265056" cy="126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86729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65F02-C8ED-D9A8-3F3E-C22D37D1A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B3F962C5-15B6-4421-E1B0-795B06B209B8}"/>
              </a:ext>
            </a:extLst>
          </p:cNvPr>
          <p:cNvSpPr/>
          <p:nvPr/>
        </p:nvSpPr>
        <p:spPr>
          <a:xfrm>
            <a:off x="3696246" y="3836332"/>
            <a:ext cx="3018976" cy="781463"/>
          </a:xfrm>
          <a:prstGeom prst="roundRect">
            <a:avLst>
              <a:gd name="adj" fmla="val 5049"/>
            </a:avLst>
          </a:prstGeom>
          <a:solidFill>
            <a:srgbClr val="974A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altLang="lv-LV" sz="1600">
              <a:solidFill>
                <a:srgbClr val="E2F3F2"/>
              </a:solidFill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05ECDF65-C728-33EC-B32B-89CDD433535B}"/>
              </a:ext>
            </a:extLst>
          </p:cNvPr>
          <p:cNvSpPr/>
          <p:nvPr/>
        </p:nvSpPr>
        <p:spPr>
          <a:xfrm>
            <a:off x="3712426" y="4740230"/>
            <a:ext cx="3018976" cy="1643312"/>
          </a:xfrm>
          <a:prstGeom prst="roundRect">
            <a:avLst>
              <a:gd name="adj" fmla="val 5049"/>
            </a:avLst>
          </a:prstGeom>
          <a:solidFill>
            <a:srgbClr val="974A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altLang="lv-LV" sz="1600">
              <a:solidFill>
                <a:srgbClr val="E2F3F2"/>
              </a:solidFill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1AE5D5CE-C8B4-1CEE-F2EB-210BEFD51900}"/>
              </a:ext>
            </a:extLst>
          </p:cNvPr>
          <p:cNvSpPr/>
          <p:nvPr/>
        </p:nvSpPr>
        <p:spPr>
          <a:xfrm>
            <a:off x="3673217" y="2941856"/>
            <a:ext cx="3018976" cy="781463"/>
          </a:xfrm>
          <a:prstGeom prst="roundRect">
            <a:avLst>
              <a:gd name="adj" fmla="val 5049"/>
            </a:avLst>
          </a:prstGeom>
          <a:solidFill>
            <a:srgbClr val="974A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altLang="lv-LV" sz="1600" dirty="0">
              <a:solidFill>
                <a:srgbClr val="E2F3F2"/>
              </a:solidFill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C0E5AAF8-1651-A116-5126-FDCE9BB2F27B}"/>
              </a:ext>
            </a:extLst>
          </p:cNvPr>
          <p:cNvSpPr/>
          <p:nvPr/>
        </p:nvSpPr>
        <p:spPr>
          <a:xfrm>
            <a:off x="748509" y="2941857"/>
            <a:ext cx="2804558" cy="781463"/>
          </a:xfrm>
          <a:prstGeom prst="roundRect">
            <a:avLst>
              <a:gd name="adj" fmla="val 5049"/>
            </a:avLst>
          </a:prstGeom>
          <a:solidFill>
            <a:srgbClr val="974A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altLang="lv-LV" sz="1600">
              <a:solidFill>
                <a:srgbClr val="E2F3F2"/>
              </a:solidFill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FB264E1C-3851-B0CD-0107-CA57A6B690D0}"/>
              </a:ext>
            </a:extLst>
          </p:cNvPr>
          <p:cNvSpPr/>
          <p:nvPr/>
        </p:nvSpPr>
        <p:spPr>
          <a:xfrm>
            <a:off x="748509" y="3827540"/>
            <a:ext cx="2804558" cy="781463"/>
          </a:xfrm>
          <a:prstGeom prst="roundRect">
            <a:avLst>
              <a:gd name="adj" fmla="val 5049"/>
            </a:avLst>
          </a:prstGeom>
          <a:solidFill>
            <a:srgbClr val="974A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altLang="lv-LV" sz="1600">
              <a:solidFill>
                <a:srgbClr val="E2F3F2"/>
              </a:solidFill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850E461B-9C23-A9D0-921A-6AB31371BD8C}"/>
              </a:ext>
            </a:extLst>
          </p:cNvPr>
          <p:cNvSpPr/>
          <p:nvPr/>
        </p:nvSpPr>
        <p:spPr>
          <a:xfrm>
            <a:off x="748509" y="4741328"/>
            <a:ext cx="2804558" cy="781463"/>
          </a:xfrm>
          <a:prstGeom prst="roundRect">
            <a:avLst>
              <a:gd name="adj" fmla="val 5049"/>
            </a:avLst>
          </a:prstGeom>
          <a:solidFill>
            <a:srgbClr val="974A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altLang="lv-LV" sz="1600">
              <a:solidFill>
                <a:srgbClr val="E2F3F2"/>
              </a:solidFill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E7C1A09C-B150-2722-FE2A-2DD0DDD0E68E}"/>
              </a:ext>
            </a:extLst>
          </p:cNvPr>
          <p:cNvSpPr/>
          <p:nvPr/>
        </p:nvSpPr>
        <p:spPr>
          <a:xfrm>
            <a:off x="748509" y="5658810"/>
            <a:ext cx="2804558" cy="781463"/>
          </a:xfrm>
          <a:prstGeom prst="roundRect">
            <a:avLst>
              <a:gd name="adj" fmla="val 5049"/>
            </a:avLst>
          </a:prstGeom>
          <a:solidFill>
            <a:srgbClr val="974A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altLang="lv-LV" sz="1600">
              <a:solidFill>
                <a:srgbClr val="E2F3F2"/>
              </a:solidFill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67D307F3-9CF9-E0C9-B8B0-B8A2E40C057A}"/>
              </a:ext>
            </a:extLst>
          </p:cNvPr>
          <p:cNvSpPr txBox="1">
            <a:spLocks/>
          </p:cNvSpPr>
          <p:nvPr/>
        </p:nvSpPr>
        <p:spPr>
          <a:xfrm>
            <a:off x="360485" y="553746"/>
            <a:ext cx="6370917" cy="173074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Mark" panose="02000500000000000000" pitchFamily="2" charset="0"/>
                <a:ea typeface="Mark" panose="02000500000000000000" pitchFamily="2" charset="0"/>
                <a:cs typeface="+mj-cs"/>
              </a:defRPr>
            </a:lvl1pPr>
          </a:lstStyle>
          <a:p>
            <a:pPr algn="ctr" defTabSz="1507846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lv-LV" altLang="lv-LV" sz="3600" dirty="0">
                <a:solidFill>
                  <a:srgbClr val="FDFFFE"/>
                </a:solidFill>
                <a:latin typeface="Century Gothic" panose="020B0502020202020204" pitchFamily="34" charset="0"/>
                <a:ea typeface="+mj-ea"/>
              </a:rPr>
              <a:t>LAUKSAIMNIEKU, ZVEJAS UN AKVAKULTŪRAS </a:t>
            </a:r>
            <a:r>
              <a:rPr lang="en-US" altLang="lv-LV" sz="3600" b="1" dirty="0">
                <a:solidFill>
                  <a:srgbClr val="FDFFFE"/>
                </a:solidFill>
                <a:latin typeface="Century Gothic" panose="020B0502020202020204" pitchFamily="34" charset="0"/>
                <a:ea typeface="+mj-ea"/>
                <a:cs typeface="+mj-cs"/>
              </a:rPr>
              <a:t>M</a:t>
            </a:r>
            <a:r>
              <a:rPr lang="lv-LV" altLang="lv-LV" sz="3600" b="1" dirty="0">
                <a:solidFill>
                  <a:srgbClr val="FDFFFE"/>
                </a:solidFill>
                <a:latin typeface="Century Gothic" panose="020B0502020202020204" pitchFamily="34" charset="0"/>
                <a:ea typeface="+mj-ea"/>
                <a:cs typeface="+mj-cs"/>
              </a:rPr>
              <a:t>VU</a:t>
            </a:r>
            <a:r>
              <a:rPr lang="en-US" altLang="lv-LV" sz="3600" b="1" dirty="0">
                <a:solidFill>
                  <a:srgbClr val="FDFFFE"/>
                </a:solidFill>
                <a:latin typeface="Century Gothic" panose="020B0502020202020204" pitchFamily="34" charset="0"/>
                <a:ea typeface="+mj-ea"/>
                <a:cs typeface="+mj-cs"/>
              </a:rPr>
              <a:t> aizdevumi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A8E0217-CE11-7837-06C5-7C5CAF7D918E}"/>
              </a:ext>
            </a:extLst>
          </p:cNvPr>
          <p:cNvSpPr txBox="1">
            <a:spLocks/>
          </p:cNvSpPr>
          <p:nvPr/>
        </p:nvSpPr>
        <p:spPr>
          <a:xfrm>
            <a:off x="1105521" y="3195398"/>
            <a:ext cx="2026797" cy="467204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82637">
              <a:spcAft>
                <a:spcPts val="1697"/>
              </a:spcAft>
            </a:pPr>
            <a:r>
              <a:rPr lang="lv-LV" altLang="lv-LV" sz="1600" dirty="0">
                <a:solidFill>
                  <a:srgbClr val="FDFFFE"/>
                </a:solidFill>
                <a:latin typeface="Century Gothic"/>
                <a:cs typeface="Arial"/>
              </a:rPr>
              <a:t>līdz 5 000 000 €</a:t>
            </a:r>
            <a:endParaRPr lang="lv-LV" altLang="lv-LV" sz="1600" dirty="0">
              <a:solidFill>
                <a:srgbClr val="FDFFFE"/>
              </a:solidFill>
              <a:latin typeface="Century Gothic" pitchFamily="34" charset="0"/>
              <a:cs typeface="Arial" pitchFamily="34" charset="0"/>
            </a:endParaRPr>
          </a:p>
          <a:p>
            <a:pPr algn="ctr">
              <a:spcAft>
                <a:spcPts val="600"/>
              </a:spcAft>
            </a:pPr>
            <a:endParaRPr lang="en-GB" sz="1600" dirty="0">
              <a:solidFill>
                <a:srgbClr val="FDFFFE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endParaRPr lang="en-LV" sz="1600" dirty="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76706D8-01BC-A03B-79E7-29CB1E1D3E0C}"/>
              </a:ext>
            </a:extLst>
          </p:cNvPr>
          <p:cNvSpPr txBox="1">
            <a:spLocks/>
          </p:cNvSpPr>
          <p:nvPr/>
        </p:nvSpPr>
        <p:spPr>
          <a:xfrm>
            <a:off x="3910079" y="2991353"/>
            <a:ext cx="2661154" cy="671249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07846" fontAlgn="base">
              <a:spcBef>
                <a:spcPts val="1649"/>
              </a:spcBef>
              <a:spcAft>
                <a:spcPct val="0"/>
              </a:spcAft>
              <a:buClr>
                <a:srgbClr val="C1D82F"/>
              </a:buClr>
              <a:defRPr/>
            </a:pPr>
            <a:r>
              <a:rPr lang="lv-LV" altLang="lv-LV" sz="1600" dirty="0" err="1">
                <a:solidFill>
                  <a:srgbClr val="FDFFFE"/>
                </a:solidFill>
                <a:latin typeface="Century Gothic"/>
                <a:ea typeface="+mn-ea"/>
              </a:rPr>
              <a:t>Nace</a:t>
            </a:r>
            <a:r>
              <a:rPr lang="lv-LV" altLang="lv-LV" sz="1600" dirty="0">
                <a:solidFill>
                  <a:srgbClr val="FDFFFE"/>
                </a:solidFill>
                <a:latin typeface="Century Gothic"/>
                <a:ea typeface="+mn-ea"/>
              </a:rPr>
              <a:t> 03.  līdz 285 000 </a:t>
            </a:r>
            <a:r>
              <a:rPr lang="lv-LV" altLang="lv-LV" sz="1600" dirty="0">
                <a:solidFill>
                  <a:srgbClr val="FDFFFE"/>
                </a:solidFill>
                <a:latin typeface="Century Gothic"/>
              </a:rPr>
              <a:t>€</a:t>
            </a:r>
            <a:r>
              <a:rPr lang="lv-LV" altLang="lv-LV" sz="1600" dirty="0">
                <a:solidFill>
                  <a:srgbClr val="FDFFFE"/>
                </a:solidFill>
                <a:latin typeface="Century Gothic"/>
                <a:ea typeface="+mn-ea"/>
              </a:rPr>
              <a:t> </a:t>
            </a:r>
          </a:p>
          <a:p>
            <a:pPr defTabSz="1507846" fontAlgn="base">
              <a:lnSpc>
                <a:spcPct val="90000"/>
              </a:lnSpc>
              <a:spcBef>
                <a:spcPts val="1649"/>
              </a:spcBef>
              <a:spcAft>
                <a:spcPct val="0"/>
              </a:spcAft>
              <a:buClr>
                <a:srgbClr val="C1D82F"/>
              </a:buClr>
              <a:defRPr/>
            </a:pPr>
            <a:r>
              <a:rPr lang="lv-LV" altLang="lv-LV" sz="1600" dirty="0" err="1">
                <a:solidFill>
                  <a:srgbClr val="FDFFFE"/>
                </a:solidFill>
                <a:latin typeface="Century Gothic"/>
                <a:ea typeface="+mn-ea"/>
              </a:rPr>
              <a:t>Nace</a:t>
            </a:r>
            <a:r>
              <a:rPr lang="lv-LV" altLang="lv-LV" sz="1600" dirty="0">
                <a:solidFill>
                  <a:srgbClr val="FDFFFE"/>
                </a:solidFill>
                <a:latin typeface="Century Gothic"/>
                <a:ea typeface="+mn-ea"/>
              </a:rPr>
              <a:t> 10. līdz 1 000 000 €</a:t>
            </a:r>
            <a:endParaRPr lang="lv-LV" altLang="lv-LV" sz="1600" dirty="0">
              <a:solidFill>
                <a:srgbClr val="FDFFFE"/>
              </a:solidFill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CB5D187A-17CC-7D7E-9812-E89D9A24074E}"/>
              </a:ext>
            </a:extLst>
          </p:cNvPr>
          <p:cNvSpPr txBox="1">
            <a:spLocks/>
          </p:cNvSpPr>
          <p:nvPr/>
        </p:nvSpPr>
        <p:spPr>
          <a:xfrm>
            <a:off x="1020832" y="3953045"/>
            <a:ext cx="2181329" cy="45110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82637">
              <a:spcAft>
                <a:spcPts val="1697"/>
              </a:spcAft>
            </a:pPr>
            <a:r>
              <a:rPr lang="lv-LV" altLang="lv-LV" sz="1600" dirty="0">
                <a:solidFill>
                  <a:srgbClr val="FDFFFE"/>
                </a:solidFill>
                <a:latin typeface="Century Gothic" pitchFamily="34" charset="0"/>
                <a:cs typeface="Arial" pitchFamily="34" charset="0"/>
              </a:rPr>
              <a:t>Līdz 90% no kopējām izmaksām</a:t>
            </a:r>
          </a:p>
          <a:p>
            <a:pPr algn="ctr">
              <a:spcAft>
                <a:spcPts val="600"/>
              </a:spcAft>
            </a:pPr>
            <a:endParaRPr lang="en-GB" sz="1600" dirty="0">
              <a:solidFill>
                <a:srgbClr val="FDFFFE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endParaRPr lang="en-LV" sz="1600" dirty="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C395979F-3229-679F-28DA-6D56707E1A3C}"/>
              </a:ext>
            </a:extLst>
          </p:cNvPr>
          <p:cNvSpPr txBox="1">
            <a:spLocks/>
          </p:cNvSpPr>
          <p:nvPr/>
        </p:nvSpPr>
        <p:spPr>
          <a:xfrm>
            <a:off x="4153783" y="4068981"/>
            <a:ext cx="2239654" cy="42747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07846" fontAlgn="base">
              <a:lnSpc>
                <a:spcPct val="90000"/>
              </a:lnSpc>
              <a:spcBef>
                <a:spcPts val="1649"/>
              </a:spcBef>
              <a:spcAft>
                <a:spcPct val="0"/>
              </a:spcAft>
              <a:buClr>
                <a:srgbClr val="C1D82F"/>
              </a:buClr>
              <a:defRPr/>
            </a:pPr>
            <a:r>
              <a:rPr lang="lv-LV" altLang="lv-LV" sz="1600" dirty="0">
                <a:solidFill>
                  <a:srgbClr val="FDFFFE"/>
                </a:solidFill>
                <a:latin typeface="Century Gothic" panose="020B0502020202020204" pitchFamily="34" charset="0"/>
                <a:ea typeface="+mn-ea"/>
              </a:rPr>
              <a:t>no 2 līdz 5 gadiem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7459326A-B134-FBE1-B02C-F76B2270238C}"/>
              </a:ext>
            </a:extLst>
          </p:cNvPr>
          <p:cNvSpPr txBox="1">
            <a:spLocks/>
          </p:cNvSpPr>
          <p:nvPr/>
        </p:nvSpPr>
        <p:spPr>
          <a:xfrm>
            <a:off x="1060123" y="4936640"/>
            <a:ext cx="2183058" cy="32246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82637">
              <a:spcBef>
                <a:spcPct val="20000"/>
              </a:spcBef>
              <a:spcAft>
                <a:spcPts val="1697"/>
              </a:spcAft>
            </a:pPr>
            <a:r>
              <a:rPr lang="lv-LV" altLang="lv-LV" sz="1600" dirty="0">
                <a:solidFill>
                  <a:srgbClr val="FDFFFE"/>
                </a:solidFill>
                <a:latin typeface="Century Gothic" pitchFamily="34" charset="0"/>
                <a:cs typeface="Arial" pitchFamily="34" charset="0"/>
              </a:rPr>
              <a:t>no 2 līdz 15 gadiem</a:t>
            </a:r>
          </a:p>
          <a:p>
            <a:pPr algn="ctr">
              <a:spcAft>
                <a:spcPts val="600"/>
              </a:spcAft>
            </a:pPr>
            <a:endParaRPr lang="en-GB" sz="1600" dirty="0">
              <a:solidFill>
                <a:srgbClr val="FDFFFE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endParaRPr lang="en-LV" sz="1600" dirty="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F7A642A0-41AA-307A-6700-6A2D7F5E6F4D}"/>
              </a:ext>
            </a:extLst>
          </p:cNvPr>
          <p:cNvSpPr txBox="1">
            <a:spLocks/>
          </p:cNvSpPr>
          <p:nvPr/>
        </p:nvSpPr>
        <p:spPr>
          <a:xfrm>
            <a:off x="3912461" y="5132059"/>
            <a:ext cx="2601126" cy="97171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82637">
              <a:spcBef>
                <a:spcPct val="20000"/>
              </a:spcBef>
              <a:spcAft>
                <a:spcPts val="1697"/>
              </a:spcAft>
            </a:pPr>
            <a:r>
              <a:rPr lang="lv-LV" altLang="lv-LV" sz="1600" dirty="0">
                <a:solidFill>
                  <a:srgbClr val="FDFFFE"/>
                </a:solidFill>
                <a:latin typeface="Century Gothic" pitchFamily="34" charset="0"/>
                <a:cs typeface="Arial" pitchFamily="34" charset="0"/>
              </a:rPr>
              <a:t>var saņemt MVK un lielie uzņēmumi ar darbinieku skaitu līdz 3 000</a:t>
            </a:r>
            <a:endParaRPr lang="en-GB" sz="1600" dirty="0">
              <a:solidFill>
                <a:srgbClr val="FDFFFE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endParaRPr lang="en-LV" sz="1600" dirty="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C264D4C-9061-826B-99CE-C763535E7C35}"/>
              </a:ext>
            </a:extLst>
          </p:cNvPr>
          <p:cNvSpPr txBox="1">
            <a:spLocks/>
          </p:cNvSpPr>
          <p:nvPr/>
        </p:nvSpPr>
        <p:spPr>
          <a:xfrm>
            <a:off x="1064094" y="5703364"/>
            <a:ext cx="2173385" cy="60089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82637">
              <a:spcBef>
                <a:spcPct val="20000"/>
              </a:spcBef>
              <a:spcAft>
                <a:spcPts val="1697"/>
              </a:spcAft>
            </a:pPr>
            <a:r>
              <a:rPr lang="lv-LV" altLang="lv-LV" sz="1600" dirty="0">
                <a:solidFill>
                  <a:srgbClr val="FDFFFE"/>
                </a:solidFill>
                <a:latin typeface="Century Gothic" pitchFamily="34" charset="0"/>
                <a:cs typeface="Arial" pitchFamily="34" charset="0"/>
              </a:rPr>
              <a:t>var saņemt MVK un lielie uzņēmumi</a:t>
            </a:r>
            <a:endParaRPr lang="en-GB" sz="1600" dirty="0">
              <a:solidFill>
                <a:srgbClr val="FDFFFE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endParaRPr lang="en-LV" sz="1600" dirty="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C2B6BAB-3417-A25C-E1FE-8AEE20448593}"/>
              </a:ext>
            </a:extLst>
          </p:cNvPr>
          <p:cNvSpPr/>
          <p:nvPr/>
        </p:nvSpPr>
        <p:spPr>
          <a:xfrm>
            <a:off x="716640" y="2345208"/>
            <a:ext cx="2804558" cy="492429"/>
          </a:xfrm>
          <a:prstGeom prst="roundRect">
            <a:avLst/>
          </a:prstGeom>
          <a:solidFill>
            <a:srgbClr val="E2F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altLang="lv-LV" sz="1600">
                <a:solidFill>
                  <a:srgbClr val="974A50"/>
                </a:solidFill>
                <a:latin typeface="Century Gothic" panose="020B0502020202020204" pitchFamily="34" charset="0"/>
                <a:ea typeface="+mn-ea"/>
              </a:rPr>
              <a:t>Investīcijām: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CD1A80D-44D5-1AB0-21FA-EE5DD0F11E88}"/>
              </a:ext>
            </a:extLst>
          </p:cNvPr>
          <p:cNvSpPr/>
          <p:nvPr/>
        </p:nvSpPr>
        <p:spPr>
          <a:xfrm>
            <a:off x="3693135" y="2326993"/>
            <a:ext cx="3022087" cy="492429"/>
          </a:xfrm>
          <a:prstGeom prst="roundRect">
            <a:avLst/>
          </a:prstGeom>
          <a:solidFill>
            <a:srgbClr val="E2F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846" fontAlgn="base">
              <a:spcBef>
                <a:spcPts val="1649"/>
              </a:spcBef>
              <a:spcAft>
                <a:spcPct val="0"/>
              </a:spcAft>
              <a:buClr>
                <a:srgbClr val="C1D82F"/>
              </a:buClr>
              <a:defRPr/>
            </a:pPr>
            <a:r>
              <a:rPr lang="lv-LV" altLang="lv-LV" sz="1600">
                <a:solidFill>
                  <a:srgbClr val="974A50"/>
                </a:solidFill>
                <a:latin typeface="Century Gothic" panose="020B0502020202020204" pitchFamily="34" charset="0"/>
                <a:ea typeface="+mn-ea"/>
              </a:rPr>
              <a:t>Apgrozāmajiem līdzekļiem</a:t>
            </a:r>
          </a:p>
        </p:txBody>
      </p:sp>
      <p:pic>
        <p:nvPicPr>
          <p:cNvPr id="8" name="Picture 7" descr="A cartoon of a boat&#10;&#10;AI-generated content may be incorrect.">
            <a:extLst>
              <a:ext uri="{FF2B5EF4-FFF2-40B4-BE49-F238E27FC236}">
                <a16:creationId xmlns:a16="http://schemas.microsoft.com/office/drawing/2014/main" id="{2C1A6306-CFA1-3598-9FD8-FF679B357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3587" y="890507"/>
            <a:ext cx="5596640" cy="40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077895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4A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B3CB6D-A3A4-0655-A4CB-C65848F40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24EF2F5-184A-7470-6A28-A032677C770A}"/>
              </a:ext>
            </a:extLst>
          </p:cNvPr>
          <p:cNvSpPr/>
          <p:nvPr/>
        </p:nvSpPr>
        <p:spPr>
          <a:xfrm>
            <a:off x="5498530" y="3715716"/>
            <a:ext cx="6022910" cy="78674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SzPct val="150000"/>
              <a:buNone/>
            </a:pPr>
            <a:r>
              <a:rPr lang="en-GB" sz="1600">
                <a:solidFill>
                  <a:srgbClr val="2F5282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             </a:t>
            </a:r>
            <a:r>
              <a:rPr lang="en-GB" sz="1600" err="1">
                <a:solidFill>
                  <a:srgbClr val="2F5282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Saistību</a:t>
            </a:r>
            <a:r>
              <a:rPr lang="en-GB" sz="1600">
                <a:solidFill>
                  <a:srgbClr val="2F5282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 </a:t>
            </a:r>
            <a:r>
              <a:rPr lang="en-GB" sz="1600" err="1">
                <a:solidFill>
                  <a:srgbClr val="2F5282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nodrošinājuma</a:t>
            </a:r>
            <a:r>
              <a:rPr lang="en-GB" sz="1600">
                <a:solidFill>
                  <a:srgbClr val="2F5282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 </a:t>
            </a:r>
            <a:r>
              <a:rPr lang="en-GB" sz="1600" err="1">
                <a:solidFill>
                  <a:srgbClr val="2F5282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koeficients</a:t>
            </a:r>
            <a:r>
              <a:rPr lang="en-GB" sz="1600">
                <a:solidFill>
                  <a:srgbClr val="2F5282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 </a:t>
            </a:r>
            <a:r>
              <a:rPr lang="en-GB" sz="1600" err="1">
                <a:solidFill>
                  <a:srgbClr val="2F5282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līdz</a:t>
            </a:r>
            <a:r>
              <a:rPr lang="en-GB" sz="1600">
                <a:solidFill>
                  <a:srgbClr val="2F5282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 135%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6C10906-BC76-E86E-138C-AA15D3BCDA1F}"/>
              </a:ext>
            </a:extLst>
          </p:cNvPr>
          <p:cNvSpPr/>
          <p:nvPr/>
        </p:nvSpPr>
        <p:spPr>
          <a:xfrm>
            <a:off x="5498530" y="2594019"/>
            <a:ext cx="6022910" cy="78674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600" err="1">
                <a:solidFill>
                  <a:srgbClr val="2F5282"/>
                </a:solidFill>
                <a:latin typeface="Century Gothic"/>
                <a:ea typeface="Mark-Book" panose="02000500000000000000" pitchFamily="2" charset="0"/>
              </a:rPr>
              <a:t>Mainīgā</a:t>
            </a:r>
            <a:r>
              <a:rPr lang="en-GB" sz="1600">
                <a:solidFill>
                  <a:srgbClr val="2F5282"/>
                </a:solidFill>
                <a:latin typeface="Century Gothic"/>
                <a:ea typeface="Mark-Book" panose="02000500000000000000" pitchFamily="2" charset="0"/>
              </a:rPr>
              <a:t> </a:t>
            </a:r>
            <a:r>
              <a:rPr lang="en-GB" sz="1600" err="1">
                <a:solidFill>
                  <a:srgbClr val="2F5282"/>
                </a:solidFill>
                <a:latin typeface="Century Gothic"/>
                <a:ea typeface="Mark-Book" panose="02000500000000000000" pitchFamily="2" charset="0"/>
              </a:rPr>
              <a:t>likme</a:t>
            </a:r>
            <a:r>
              <a:rPr lang="en-GB" sz="1600">
                <a:solidFill>
                  <a:srgbClr val="2F5282"/>
                </a:solidFill>
                <a:latin typeface="Century Gothic"/>
                <a:ea typeface="Mark-Book" panose="02000500000000000000" pitchFamily="2" charset="0"/>
              </a:rPr>
              <a:t> no 2.5% + 6M EURIBOR</a:t>
            </a:r>
          </a:p>
        </p:txBody>
      </p:sp>
      <p:pic>
        <p:nvPicPr>
          <p:cNvPr id="9" name="Picture Placeholder 22">
            <a:extLst>
              <a:ext uri="{FF2B5EF4-FFF2-40B4-BE49-F238E27FC236}">
                <a16:creationId xmlns:a16="http://schemas.microsoft.com/office/drawing/2014/main" id="{9E01D5D1-0116-A366-76C5-BCA91C8C5A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7350" t="-35594" r="-17350" b="-35594"/>
          <a:stretch/>
        </p:blipFill>
        <p:spPr>
          <a:xfrm>
            <a:off x="18803249" y="3079981"/>
            <a:ext cx="1849315" cy="2039327"/>
          </a:xfrm>
          <a:prstGeom prst="rect">
            <a:avLst/>
          </a:prstGeom>
        </p:spPr>
      </p:pic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054919E3-340E-B548-655B-077C41A41E60}"/>
              </a:ext>
            </a:extLst>
          </p:cNvPr>
          <p:cNvSpPr txBox="1">
            <a:spLocks/>
          </p:cNvSpPr>
          <p:nvPr/>
        </p:nvSpPr>
        <p:spPr>
          <a:xfrm>
            <a:off x="18803249" y="5229535"/>
            <a:ext cx="1849315" cy="163423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400" err="1">
                <a:solidFill>
                  <a:schemeClr val="bg1"/>
                </a:solidFill>
                <a:latin typeface="Mark-Book" panose="02000500000000000000" pitchFamily="2" charset="0"/>
                <a:ea typeface="Mark-Book" panose="02000500000000000000" pitchFamily="2" charset="0"/>
              </a:rPr>
              <a:t>Ilgtspējīgs</a:t>
            </a:r>
            <a:r>
              <a:rPr lang="en-GB" sz="1400">
                <a:solidFill>
                  <a:schemeClr val="bg1"/>
                </a:solidFill>
                <a:latin typeface="Mark-Book" panose="02000500000000000000" pitchFamily="2" charset="0"/>
                <a:ea typeface="Mark-Book" panose="02000500000000000000" pitchFamily="2" charset="0"/>
              </a:rPr>
              <a:t> transports </a:t>
            </a:r>
          </a:p>
        </p:txBody>
      </p:sp>
      <p:sp>
        <p:nvSpPr>
          <p:cNvPr id="55" name="Title 1">
            <a:extLst>
              <a:ext uri="{FF2B5EF4-FFF2-40B4-BE49-F238E27FC236}">
                <a16:creationId xmlns:a16="http://schemas.microsoft.com/office/drawing/2014/main" id="{A0123576-476A-BA0B-9ADF-36956E0C3B4E}"/>
              </a:ext>
            </a:extLst>
          </p:cNvPr>
          <p:cNvSpPr txBox="1">
            <a:spLocks/>
          </p:cNvSpPr>
          <p:nvPr/>
        </p:nvSpPr>
        <p:spPr>
          <a:xfrm>
            <a:off x="1515117" y="751144"/>
            <a:ext cx="8414238" cy="189952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Mark" panose="02000500000000000000" pitchFamily="2" charset="0"/>
                <a:ea typeface="Mark" panose="02000500000000000000" pitchFamily="2" charset="0"/>
                <a:cs typeface="+mj-cs"/>
              </a:defRPr>
            </a:lvl1pPr>
          </a:lstStyle>
          <a:p>
            <a:pPr algn="ctr" defTabSz="1507846" fontAlgn="base">
              <a:spcAft>
                <a:spcPts val="600"/>
              </a:spcAft>
              <a:defRPr/>
            </a:pPr>
            <a:r>
              <a:rPr lang="lv-LV" altLang="lv-LV" sz="3600" dirty="0">
                <a:solidFill>
                  <a:srgbClr val="FDFFFE"/>
                </a:solidFill>
                <a:latin typeface="Century Gothic" panose="020B0502020202020204" pitchFamily="34" charset="0"/>
              </a:rPr>
              <a:t>LAUKSAIMNIEKU, ZVEJAS UN AKVAKULTŪRAS </a:t>
            </a:r>
            <a:r>
              <a:rPr lang="en-US" altLang="lv-LV" sz="3600" dirty="0">
                <a:solidFill>
                  <a:srgbClr val="FDFFFE"/>
                </a:solidFill>
                <a:latin typeface="Century Gothic" panose="020B0502020202020204" pitchFamily="34" charset="0"/>
              </a:rPr>
              <a:t>M</a:t>
            </a:r>
            <a:r>
              <a:rPr lang="lv-LV" altLang="lv-LV" sz="3600" dirty="0">
                <a:solidFill>
                  <a:srgbClr val="FDFFFE"/>
                </a:solidFill>
                <a:latin typeface="Century Gothic" panose="020B0502020202020204" pitchFamily="34" charset="0"/>
              </a:rPr>
              <a:t>VU</a:t>
            </a:r>
            <a:r>
              <a:rPr lang="en-US" altLang="lv-LV" sz="3600" dirty="0">
                <a:solidFill>
                  <a:srgbClr val="FDFFFE"/>
                </a:solidFill>
                <a:latin typeface="Century Gothic" panose="020B0502020202020204" pitchFamily="34" charset="0"/>
              </a:rPr>
              <a:t> </a:t>
            </a:r>
            <a:r>
              <a:rPr lang="en-US" altLang="lv-LV" sz="3600" dirty="0" err="1">
                <a:solidFill>
                  <a:srgbClr val="FDFFFE"/>
                </a:solidFill>
                <a:latin typeface="Century Gothic" panose="020B0502020202020204" pitchFamily="34" charset="0"/>
              </a:rPr>
              <a:t>aizdevumi</a:t>
            </a:r>
            <a:endParaRPr lang="en-US" altLang="lv-LV" sz="3600" dirty="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58AC61D1-7EEC-3780-EB81-BA411ACE58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8644" y="3928740"/>
            <a:ext cx="554712" cy="490037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88122702-2C02-43B2-DBFB-E339E73F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9952" y="2757176"/>
            <a:ext cx="432096" cy="460430"/>
          </a:xfrm>
          <a:prstGeom prst="rect">
            <a:avLst/>
          </a:prstGeom>
        </p:spPr>
      </p:pic>
      <p:sp>
        <p:nvSpPr>
          <p:cNvPr id="29" name="Text Placeholder 1">
            <a:extLst>
              <a:ext uri="{FF2B5EF4-FFF2-40B4-BE49-F238E27FC236}">
                <a16:creationId xmlns:a16="http://schemas.microsoft.com/office/drawing/2014/main" id="{80A6E23F-BDFD-5505-945B-185F3309DEBF}"/>
              </a:ext>
            </a:extLst>
          </p:cNvPr>
          <p:cNvSpPr txBox="1">
            <a:spLocks/>
          </p:cNvSpPr>
          <p:nvPr/>
        </p:nvSpPr>
        <p:spPr>
          <a:xfrm>
            <a:off x="6573534" y="3706216"/>
            <a:ext cx="4277345" cy="218973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SzPct val="150000"/>
              <a:buNone/>
            </a:pPr>
            <a:endParaRPr lang="en-LV" sz="1500" dirty="0">
              <a:solidFill>
                <a:srgbClr val="2F5282"/>
              </a:solidFill>
              <a:latin typeface="Century Gothic" panose="020B0502020202020204" pitchFamily="34" charset="0"/>
              <a:ea typeface="Mark-Book" panose="02000500000000000000" pitchFamily="2" charset="0"/>
            </a:endParaRP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C51764DD-E5BF-2037-D27A-6E8B54C79549}"/>
              </a:ext>
            </a:extLst>
          </p:cNvPr>
          <p:cNvSpPr txBox="1">
            <a:spLocks/>
          </p:cNvSpPr>
          <p:nvPr/>
        </p:nvSpPr>
        <p:spPr>
          <a:xfrm>
            <a:off x="6573534" y="5034626"/>
            <a:ext cx="4696446" cy="2645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SzPct val="150000"/>
              <a:buNone/>
            </a:pPr>
            <a:endParaRPr lang="en-LV" sz="1600" dirty="0">
              <a:solidFill>
                <a:srgbClr val="E2F3F2"/>
              </a:solidFill>
              <a:latin typeface="Century Gothic" panose="020B0502020202020204" pitchFamily="34" charset="0"/>
              <a:ea typeface="Mark-Book" panose="02000500000000000000" pitchFamily="2" charset="0"/>
            </a:endParaRPr>
          </a:p>
        </p:txBody>
      </p:sp>
      <p:pic>
        <p:nvPicPr>
          <p:cNvPr id="10" name="Picture 9" descr="A person sitting on a graph&#10;&#10;AI-generated content may be incorrect.">
            <a:extLst>
              <a:ext uri="{FF2B5EF4-FFF2-40B4-BE49-F238E27FC236}">
                <a16:creationId xmlns:a16="http://schemas.microsoft.com/office/drawing/2014/main" id="{F4CA1B87-6F30-CFCF-7088-1CA816FF1A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39505" y="2242038"/>
            <a:ext cx="5010443" cy="4389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420206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9104A0-E58D-5D6A-57C9-BE8F62CFC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9FF95B1A-EEB5-23D7-7DF8-9F46566D80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9539" y="2855349"/>
            <a:ext cx="9333275" cy="3654136"/>
          </a:xfrm>
          <a:prstGeom prst="rect">
            <a:avLst/>
          </a:prstGeom>
        </p:spPr>
      </p:pic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72C30996-6E81-833B-3537-FF81DBEAAB78}"/>
              </a:ext>
            </a:extLst>
          </p:cNvPr>
          <p:cNvSpPr/>
          <p:nvPr/>
        </p:nvSpPr>
        <p:spPr>
          <a:xfrm>
            <a:off x="4690403" y="2314136"/>
            <a:ext cx="6839020" cy="776241"/>
          </a:xfrm>
          <a:prstGeom prst="roundRect">
            <a:avLst/>
          </a:prstGeom>
          <a:solidFill>
            <a:schemeClr val="accent3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altLang="lv-LV" sz="1800" b="0" dirty="0">
                <a:solidFill>
                  <a:srgbClr val="FDFFFE"/>
                </a:solidFill>
                <a:latin typeface="Century Gothic" pitchFamily="34" charset="0"/>
                <a:cs typeface="Arial" pitchFamily="34" charset="0"/>
              </a:rPr>
              <a:t>Līdz 1 milj. EUR uzņēmējiem, zvejniecības un akvakultūras  ražotājiem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7E6231C-DB66-8D31-6D56-AB5A460E6735}"/>
              </a:ext>
            </a:extLst>
          </p:cNvPr>
          <p:cNvSpPr/>
          <p:nvPr/>
        </p:nvSpPr>
        <p:spPr>
          <a:xfrm>
            <a:off x="4690403" y="3160543"/>
            <a:ext cx="6839019" cy="783129"/>
          </a:xfrm>
          <a:prstGeom prst="roundRect">
            <a:avLst/>
          </a:prstGeom>
          <a:solidFill>
            <a:schemeClr val="accent3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altLang="lv-LV" sz="1800" b="0">
                <a:solidFill>
                  <a:srgbClr val="FDFFFE"/>
                </a:solidFill>
                <a:latin typeface="Century Gothic" pitchFamily="34" charset="0"/>
                <a:ea typeface="ヒラギノ角ゴ Pro W3"/>
                <a:cs typeface="Arial" pitchFamily="34" charset="0"/>
              </a:rPr>
              <a:t>Aizdevuma atmaksa atbilstoši ražošanas ciklam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075948D8-9B27-A14A-C59E-53B240A847A0}"/>
              </a:ext>
            </a:extLst>
          </p:cNvPr>
          <p:cNvSpPr/>
          <p:nvPr/>
        </p:nvSpPr>
        <p:spPr>
          <a:xfrm>
            <a:off x="4690403" y="4037445"/>
            <a:ext cx="3376169" cy="736475"/>
          </a:xfrm>
          <a:prstGeom prst="roundRect">
            <a:avLst/>
          </a:prstGeom>
          <a:solidFill>
            <a:schemeClr val="accent3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altLang="lv-LV" sz="1800" b="0">
                <a:solidFill>
                  <a:srgbClr val="FDFFF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līdz 2 gadiem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4C3E9D-FE71-AB93-B2E8-5918469AC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437" y="637819"/>
            <a:ext cx="9616063" cy="1777316"/>
          </a:xfrm>
        </p:spPr>
        <p:txBody>
          <a:bodyPr>
            <a:noAutofit/>
          </a:bodyPr>
          <a:lstStyle/>
          <a:p>
            <a:pPr algn="ctr"/>
            <a:r>
              <a:rPr lang="lv-LV" sz="3600" dirty="0">
                <a:solidFill>
                  <a:srgbClr val="FDFFFE"/>
                </a:solidFill>
                <a:latin typeface="Century Gothic" panose="020B0502020202020204" pitchFamily="34" charset="0"/>
              </a:rPr>
              <a:t>Lauksaimniecības, zvejniecības, akvakultūras nozares apgrozāmo </a:t>
            </a:r>
            <a:br>
              <a:rPr lang="lv-LV" sz="3600" dirty="0">
                <a:solidFill>
                  <a:srgbClr val="FDFFFE"/>
                </a:solidFill>
                <a:latin typeface="Century Gothic" panose="020B0502020202020204" pitchFamily="34" charset="0"/>
              </a:rPr>
            </a:br>
            <a:r>
              <a:rPr lang="lv-LV" sz="3600" dirty="0">
                <a:solidFill>
                  <a:srgbClr val="FDFFFE"/>
                </a:solidFill>
                <a:latin typeface="Century Gothic" panose="020B0502020202020204" pitchFamily="34" charset="0"/>
              </a:rPr>
              <a:t>līdzekļu aizdevumi</a:t>
            </a:r>
            <a:br>
              <a:rPr lang="lv-LV" sz="4400" dirty="0">
                <a:solidFill>
                  <a:srgbClr val="FDFFFE"/>
                </a:solidFill>
                <a:latin typeface="Century Gothic" panose="020B0502020202020204" pitchFamily="34" charset="0"/>
              </a:rPr>
            </a:br>
            <a:endParaRPr lang="en-LV" sz="4400" dirty="0">
              <a:solidFill>
                <a:srgbClr val="2F5282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AFAACEDD-6D87-AEF7-8D9A-A48018D5CF8B}"/>
              </a:ext>
            </a:extLst>
          </p:cNvPr>
          <p:cNvSpPr txBox="1">
            <a:spLocks/>
          </p:cNvSpPr>
          <p:nvPr/>
        </p:nvSpPr>
        <p:spPr>
          <a:xfrm>
            <a:off x="4444151" y="5513094"/>
            <a:ext cx="2672265" cy="417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91727" eaLnBrk="0" hangingPunct="0">
              <a:spcBef>
                <a:spcPts val="1200"/>
              </a:spcBef>
              <a:buClr>
                <a:srgbClr val="CAD400"/>
              </a:buClr>
              <a:defRPr/>
            </a:pPr>
            <a:endParaRPr lang="lv-LV" altLang="lv-LV" sz="1800" b="0">
              <a:solidFill>
                <a:srgbClr val="FDFFFE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96C3BEF-175F-5F92-EB8F-A69F34597084}"/>
              </a:ext>
            </a:extLst>
          </p:cNvPr>
          <p:cNvSpPr/>
          <p:nvPr/>
        </p:nvSpPr>
        <p:spPr>
          <a:xfrm>
            <a:off x="8153253" y="4037445"/>
            <a:ext cx="3376169" cy="736475"/>
          </a:xfrm>
          <a:prstGeom prst="roundRect">
            <a:avLst/>
          </a:prstGeom>
          <a:solidFill>
            <a:schemeClr val="accent3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91727" eaLnBrk="0" hangingPunct="0">
              <a:spcBef>
                <a:spcPts val="1200"/>
              </a:spcBef>
              <a:buClr>
                <a:srgbClr val="CAD400"/>
              </a:buClr>
              <a:defRPr/>
            </a:pPr>
            <a:r>
              <a:rPr lang="lv-LV" altLang="lv-LV" sz="1800" b="0">
                <a:solidFill>
                  <a:srgbClr val="FDFFF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Fiksēta likme no 3,5 %</a:t>
            </a:r>
          </a:p>
        </p:txBody>
      </p:sp>
    </p:spTree>
    <p:extLst>
      <p:ext uri="{BB962C8B-B14F-4D97-AF65-F5344CB8AC3E}">
        <p14:creationId xmlns:p14="http://schemas.microsoft.com/office/powerpoint/2010/main" val="2005891385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4A8BB-A4DB-492C-9999-0C2572B9A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splay 7">
            <a:extLst>
              <a:ext uri="{FF2B5EF4-FFF2-40B4-BE49-F238E27FC236}">
                <a16:creationId xmlns:a16="http://schemas.microsoft.com/office/drawing/2014/main" id="{515D2E37-C682-6ED9-20F1-FF21765E322B}"/>
              </a:ext>
            </a:extLst>
          </p:cNvPr>
          <p:cNvSpPr/>
          <p:nvPr/>
        </p:nvSpPr>
        <p:spPr>
          <a:xfrm rot="16200000">
            <a:off x="-893427" y="4135743"/>
            <a:ext cx="5279219" cy="2028815"/>
          </a:xfrm>
          <a:prstGeom prst="flowChartDisplay">
            <a:avLst/>
          </a:prstGeom>
          <a:solidFill>
            <a:srgbClr val="2F52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V" sz="1800" b="0" i="0" u="none" strike="noStrike" kern="1200" cap="none" spc="0" normalizeH="0" baseline="0" noProof="0">
              <a:ln>
                <a:noFill/>
              </a:ln>
              <a:solidFill>
                <a:srgbClr val="6BC2B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Display 8">
            <a:extLst>
              <a:ext uri="{FF2B5EF4-FFF2-40B4-BE49-F238E27FC236}">
                <a16:creationId xmlns:a16="http://schemas.microsoft.com/office/drawing/2014/main" id="{A1D5DEF4-F091-37AC-520B-92F496B7E8A2}"/>
              </a:ext>
            </a:extLst>
          </p:cNvPr>
          <p:cNvSpPr/>
          <p:nvPr/>
        </p:nvSpPr>
        <p:spPr>
          <a:xfrm rot="16200000">
            <a:off x="1313671" y="4135744"/>
            <a:ext cx="5279219" cy="2028815"/>
          </a:xfrm>
          <a:prstGeom prst="flowChartDisplay">
            <a:avLst/>
          </a:prstGeom>
          <a:solidFill>
            <a:srgbClr val="2F52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V" sz="1800" b="0" i="0" u="none" strike="noStrike" kern="1200" cap="none" spc="0" normalizeH="0" baseline="0" noProof="0">
              <a:ln>
                <a:noFill/>
              </a:ln>
              <a:solidFill>
                <a:srgbClr val="6BC2B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Display 9">
            <a:extLst>
              <a:ext uri="{FF2B5EF4-FFF2-40B4-BE49-F238E27FC236}">
                <a16:creationId xmlns:a16="http://schemas.microsoft.com/office/drawing/2014/main" id="{F318C233-EE8C-2AE4-5B89-02E637E1401F}"/>
              </a:ext>
            </a:extLst>
          </p:cNvPr>
          <p:cNvSpPr/>
          <p:nvPr/>
        </p:nvSpPr>
        <p:spPr>
          <a:xfrm rot="16200000">
            <a:off x="3520769" y="4135744"/>
            <a:ext cx="5279219" cy="2028815"/>
          </a:xfrm>
          <a:prstGeom prst="flowChartDisplay">
            <a:avLst/>
          </a:prstGeom>
          <a:solidFill>
            <a:srgbClr val="2F52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V" sz="1800" b="0" i="0" u="none" strike="noStrike" kern="1200" cap="none" spc="0" normalizeH="0" baseline="0" noProof="0">
              <a:ln>
                <a:noFill/>
              </a:ln>
              <a:solidFill>
                <a:srgbClr val="6BC2B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Display 10">
            <a:extLst>
              <a:ext uri="{FF2B5EF4-FFF2-40B4-BE49-F238E27FC236}">
                <a16:creationId xmlns:a16="http://schemas.microsoft.com/office/drawing/2014/main" id="{4268CB09-B8E7-1E02-6C5C-6CB3FBCA2960}"/>
              </a:ext>
            </a:extLst>
          </p:cNvPr>
          <p:cNvSpPr/>
          <p:nvPr/>
        </p:nvSpPr>
        <p:spPr>
          <a:xfrm rot="16200000">
            <a:off x="5727867" y="4135744"/>
            <a:ext cx="5279219" cy="2028815"/>
          </a:xfrm>
          <a:prstGeom prst="flowChartDisplay">
            <a:avLst/>
          </a:prstGeom>
          <a:solidFill>
            <a:srgbClr val="2F52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V" sz="1800" b="0" i="0" u="none" strike="noStrike" kern="1200" cap="none" spc="0" normalizeH="0" baseline="0" noProof="0">
              <a:ln>
                <a:noFill/>
              </a:ln>
              <a:solidFill>
                <a:srgbClr val="6BC2B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Display 11">
            <a:extLst>
              <a:ext uri="{FF2B5EF4-FFF2-40B4-BE49-F238E27FC236}">
                <a16:creationId xmlns:a16="http://schemas.microsoft.com/office/drawing/2014/main" id="{1DB33E9C-BE96-F1B1-1CCA-A397CCD5D59B}"/>
              </a:ext>
            </a:extLst>
          </p:cNvPr>
          <p:cNvSpPr/>
          <p:nvPr/>
        </p:nvSpPr>
        <p:spPr>
          <a:xfrm rot="16200000">
            <a:off x="7934964" y="4149705"/>
            <a:ext cx="5279219" cy="2028815"/>
          </a:xfrm>
          <a:prstGeom prst="flowChartDisplay">
            <a:avLst/>
          </a:prstGeom>
          <a:solidFill>
            <a:srgbClr val="974A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V" sz="1800" b="0" i="0" u="none" strike="noStrike" kern="1200" cap="none" spc="0" normalizeH="0" baseline="0" noProof="0">
              <a:ln>
                <a:noFill/>
              </a:ln>
              <a:solidFill>
                <a:srgbClr val="6BC2B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FCB30A-8099-CBCF-19C7-AC6C8085FF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775" y="4970221"/>
            <a:ext cx="2062163" cy="1634234"/>
          </a:xfrm>
        </p:spPr>
        <p:txBody>
          <a:bodyPr/>
          <a:lstStyle/>
          <a:p>
            <a:pPr algn="ctr"/>
            <a:r>
              <a:rPr lang="en-GB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Energoefektivitāte</a:t>
            </a:r>
            <a:endParaRPr lang="lv-LV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lv-LV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Iekārtu un procesu uzlabojumi</a:t>
            </a:r>
          </a:p>
          <a:p>
            <a:pPr algn="ctr"/>
            <a:r>
              <a:rPr lang="lv-LV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HVAC</a:t>
            </a:r>
          </a:p>
          <a:p>
            <a:pPr algn="ctr"/>
            <a:r>
              <a:rPr lang="lv-LV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LED apgaismojums</a:t>
            </a:r>
            <a:endParaRPr lang="en-GB" sz="10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LV" dirty="0">
              <a:latin typeface="Century Gothic" panose="020B0502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9E3C8B-09F4-9001-ADBD-854176E4CCC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53995" y="4970221"/>
            <a:ext cx="1849315" cy="1634234"/>
          </a:xfrm>
        </p:spPr>
        <p:txBody>
          <a:bodyPr/>
          <a:lstStyle/>
          <a:p>
            <a:pPr algn="ctr"/>
            <a:r>
              <a:rPr lang="lv-LV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Atjaunīgā</a:t>
            </a:r>
            <a:r>
              <a:rPr lang="lv-LV" dirty="0">
                <a:solidFill>
                  <a:schemeClr val="bg1"/>
                </a:solidFill>
                <a:latin typeface="Century Gothic" panose="020B0502020202020204" pitchFamily="34" charset="0"/>
              </a:rPr>
              <a:t> enerģija</a:t>
            </a:r>
          </a:p>
          <a:p>
            <a:pPr algn="ctr"/>
            <a:r>
              <a:rPr lang="lv-LV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Saules un vēja elektroenerģija un infrastruktūra</a:t>
            </a:r>
          </a:p>
          <a:p>
            <a:pPr algn="ctr"/>
            <a:r>
              <a:rPr lang="lv-LV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Uzkrāšana</a:t>
            </a:r>
          </a:p>
          <a:p>
            <a:pPr algn="ctr"/>
            <a:r>
              <a:rPr lang="lv-LV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Bioenerģijas ražošana un biomasas katli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9B5190A-CA56-AD81-01CE-04DE8F91784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35721" y="4970221"/>
            <a:ext cx="1849315" cy="1634234"/>
          </a:xfrm>
        </p:spPr>
        <p:txBody>
          <a:bodyPr/>
          <a:lstStyle/>
          <a:p>
            <a:pPr algn="ctr"/>
            <a:r>
              <a:rPr lang="lv-LV" dirty="0">
                <a:solidFill>
                  <a:schemeClr val="bg1"/>
                </a:solidFill>
                <a:latin typeface="Century Gothic" panose="020B0502020202020204" pitchFamily="34" charset="0"/>
              </a:rPr>
              <a:t>Zaļās ēkas</a:t>
            </a:r>
          </a:p>
          <a:p>
            <a:pPr algn="ctr"/>
            <a:r>
              <a:rPr lang="lv-LV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A vai augstākas klases ēku būvniecība vai pārbūve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EDDE16A-95DE-909B-7CF7-EB78FCF20A2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42817" y="4980179"/>
            <a:ext cx="1849315" cy="1634234"/>
          </a:xfrm>
        </p:spPr>
        <p:txBody>
          <a:bodyPr/>
          <a:lstStyle/>
          <a:p>
            <a:pPr algn="ctr"/>
            <a:r>
              <a:rPr lang="en-GB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Pāreja</a:t>
            </a:r>
            <a:r>
              <a:rPr lang="en-GB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entury Gothic" panose="020B0502020202020204" pitchFamily="34" charset="0"/>
              </a:rPr>
              <a:t>uz</a:t>
            </a:r>
            <a:r>
              <a:rPr lang="en-GB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entury Gothic" panose="020B0502020202020204" pitchFamily="34" charset="0"/>
              </a:rPr>
              <a:t>zem</a:t>
            </a:r>
            <a:r>
              <a:rPr lang="lv-LV" dirty="0">
                <a:solidFill>
                  <a:schemeClr val="bg1"/>
                </a:solidFill>
                <a:latin typeface="Century Gothic" panose="020B0502020202020204" pitchFamily="34" charset="0"/>
              </a:rPr>
              <a:t>u</a:t>
            </a:r>
            <a:r>
              <a:rPr lang="en-GB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br>
              <a:rPr lang="lv-LV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GB" dirty="0">
                <a:solidFill>
                  <a:schemeClr val="bg1"/>
                </a:solidFill>
                <a:latin typeface="Century Gothic" panose="020B0502020202020204" pitchFamily="34" charset="0"/>
              </a:rPr>
              <a:t>CO</a:t>
            </a:r>
            <a:r>
              <a:rPr lang="en-GB" baseline="-250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r>
              <a:rPr lang="en-GB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ekonomiku</a:t>
            </a:r>
            <a:endParaRPr lang="lv-LV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lv-LV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Produkta dzīvescikla un piegādes ķēžu dekarbonizācija</a:t>
            </a:r>
          </a:p>
          <a:p>
            <a:pPr algn="ctr"/>
            <a:r>
              <a:rPr lang="lv-LV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Zemu CO2 emisiju tehnoloģijas</a:t>
            </a:r>
            <a:r>
              <a:rPr lang="en-GB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 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490E63-311F-6C86-266D-36B85C9625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649915" y="4980179"/>
            <a:ext cx="1849315" cy="1634234"/>
          </a:xfrm>
        </p:spPr>
        <p:txBody>
          <a:bodyPr/>
          <a:lstStyle/>
          <a:p>
            <a:pPr algn="ctr"/>
            <a:r>
              <a:rPr lang="lv-LV" dirty="0">
                <a:solidFill>
                  <a:schemeClr val="bg1"/>
                </a:solidFill>
                <a:latin typeface="Century Gothic" panose="020B0502020202020204" pitchFamily="34" charset="0"/>
              </a:rPr>
              <a:t>Mobilitāte</a:t>
            </a:r>
          </a:p>
          <a:p>
            <a:pPr algn="ctr"/>
            <a:r>
              <a:rPr lang="lv-LV" sz="1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Bezizmešu</a:t>
            </a:r>
            <a:r>
              <a:rPr lang="lv-LV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 individuālais un publiskais transports</a:t>
            </a:r>
          </a:p>
          <a:p>
            <a:pPr algn="ctr"/>
            <a:r>
              <a:rPr lang="lv-LV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Koplietošana</a:t>
            </a:r>
          </a:p>
          <a:p>
            <a:pPr algn="ctr"/>
            <a:r>
              <a:rPr lang="lv-LV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Uzlādes infrastruktūra</a:t>
            </a:r>
            <a:endParaRPr lang="en-GB" sz="1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4944D5DB-B0A7-F20C-891C-BCBB03B4443F}"/>
              </a:ext>
            </a:extLst>
          </p:cNvPr>
          <p:cNvSpPr txBox="1">
            <a:spLocks/>
          </p:cNvSpPr>
          <p:nvPr/>
        </p:nvSpPr>
        <p:spPr>
          <a:xfrm>
            <a:off x="867785" y="787529"/>
            <a:ext cx="10298446" cy="78674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Mark" panose="02000500000000000000" pitchFamily="2" charset="0"/>
                <a:ea typeface="Mark" panose="02000500000000000000" pitchFamily="2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600" b="1" i="0" u="none" strike="noStrike" kern="1200" cap="none" spc="0" normalizeH="0" baseline="0" noProof="0" dirty="0">
                <a:ln>
                  <a:noFill/>
                </a:ln>
                <a:solidFill>
                  <a:srgbClr val="2F5282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Ilgtspējas finansējums</a:t>
            </a:r>
            <a:r>
              <a:rPr kumimoji="0" lang="en-LV" sz="3600" b="1" i="0" u="none" strike="noStrike" kern="1200" cap="none" spc="0" normalizeH="0" baseline="0" noProof="0" dirty="0">
                <a:ln>
                  <a:noFill/>
                </a:ln>
                <a:solidFill>
                  <a:srgbClr val="2F5282"/>
                </a:solidFill>
                <a:effectLst/>
                <a:uLnTx/>
                <a:uFillTx/>
                <a:latin typeface="Mark" panose="02000500000000000000" pitchFamily="2" charset="0"/>
                <a:cs typeface="+mj-cs"/>
              </a:rPr>
              <a:t> </a:t>
            </a: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012F3A35-7CD6-3F9A-F855-17EC51A981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60604" y="2932774"/>
            <a:ext cx="737008" cy="1634234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5C794E63-85CE-790C-39AA-C438846A68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29713" y="2995663"/>
            <a:ext cx="1280355" cy="1571345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887332B0-D8B1-F9A7-794B-310B3B31A7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34730" y="3175000"/>
            <a:ext cx="1479008" cy="1392008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8622374A-300B-3C32-935D-20A221FA7A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03391" y="3471762"/>
            <a:ext cx="1478923" cy="856218"/>
          </a:xfrm>
          <a:prstGeom prst="rect">
            <a:avLst/>
          </a:prstGeom>
        </p:spPr>
      </p:pic>
      <p:pic>
        <p:nvPicPr>
          <p:cNvPr id="52" name="Graphic 51">
            <a:extLst>
              <a:ext uri="{FF2B5EF4-FFF2-40B4-BE49-F238E27FC236}">
                <a16:creationId xmlns:a16="http://schemas.microsoft.com/office/drawing/2014/main" id="{2903741E-BA0B-70AD-72DF-EFC90784A6E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64215" y="3447609"/>
            <a:ext cx="1545837" cy="1119399"/>
          </a:xfrm>
          <a:prstGeom prst="rect">
            <a:avLst/>
          </a:prstGeom>
        </p:spPr>
      </p:pic>
      <p:sp>
        <p:nvSpPr>
          <p:cNvPr id="2" name="Text Placeholder 32">
            <a:extLst>
              <a:ext uri="{FF2B5EF4-FFF2-40B4-BE49-F238E27FC236}">
                <a16:creationId xmlns:a16="http://schemas.microsoft.com/office/drawing/2014/main" id="{3207A248-775D-806F-8A1E-86E39D36AB04}"/>
              </a:ext>
            </a:extLst>
          </p:cNvPr>
          <p:cNvSpPr txBox="1">
            <a:spLocks/>
          </p:cNvSpPr>
          <p:nvPr/>
        </p:nvSpPr>
        <p:spPr>
          <a:xfrm>
            <a:off x="645691" y="1564394"/>
            <a:ext cx="7347212" cy="227652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797723" rtl="0" eaLnBrk="1" fontAlgn="base" latinLnBrk="0" hangingPunct="1">
              <a:lnSpc>
                <a:spcPts val="2522"/>
              </a:lnSpc>
              <a:spcBef>
                <a:spcPts val="600"/>
              </a:spcBef>
              <a:spcAft>
                <a:spcPct val="0"/>
              </a:spcAft>
              <a:buClr>
                <a:srgbClr val="C4D6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1600" b="1" i="0" u="none" strike="noStrike" kern="1200" cap="none" spc="0" normalizeH="0" baseline="0" noProof="0" dirty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AIZDEVUMI </a:t>
            </a:r>
            <a:r>
              <a:rPr kumimoji="0" lang="lv-LV" sz="1600" b="0" i="0" u="none" strike="noStrike" kern="1200" cap="none" spc="0" normalizeH="0" baseline="0" noProof="0" dirty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līdz </a:t>
            </a:r>
            <a:r>
              <a:rPr kumimoji="0" lang="lv-LV" sz="1600" b="1" i="0" u="none" strike="noStrike" kern="1200" cap="none" spc="0" normalizeH="0" baseline="0" noProof="0" dirty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5 </a:t>
            </a:r>
            <a:r>
              <a:rPr kumimoji="0" lang="lv-LV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milj.EUR</a:t>
            </a:r>
            <a:r>
              <a:rPr kumimoji="0" lang="lv-LV" sz="1600" b="1" i="0" u="none" strike="noStrike" kern="1200" cap="none" spc="0" normalizeH="0" baseline="0" noProof="0" dirty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lv-LV" sz="1600" b="0" i="0" u="none" strike="noStrike" kern="1200" cap="none" spc="0" normalizeH="0" baseline="0" noProof="0" dirty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uz </a:t>
            </a:r>
            <a:r>
              <a:rPr kumimoji="0" lang="lv-LV" sz="1600" b="1" i="0" u="none" strike="noStrike" kern="1200" cap="none" spc="0" normalizeH="0" baseline="0" noProof="0" dirty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15 gadiem</a:t>
            </a:r>
          </a:p>
          <a:p>
            <a:pPr marL="228600" marR="0" lvl="0" indent="-228600" algn="l" defTabSz="797723" rtl="0" eaLnBrk="1" fontAlgn="base" latinLnBrk="0" hangingPunct="1">
              <a:lnSpc>
                <a:spcPts val="2522"/>
              </a:lnSpc>
              <a:spcBef>
                <a:spcPts val="600"/>
              </a:spcBef>
              <a:spcAft>
                <a:spcPct val="0"/>
              </a:spcAft>
              <a:buClr>
                <a:srgbClr val="C4D6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1600" b="0" i="0" u="none" strike="noStrike" kern="1200" cap="none" spc="0" normalizeH="0" baseline="0" noProof="0" dirty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Zemas </a:t>
            </a:r>
            <a:r>
              <a:rPr kumimoji="0" lang="lv-LV" sz="1600" b="1" i="0" u="none" strike="noStrike" kern="1200" cap="none" spc="0" normalizeH="0" baseline="0" noProof="0" dirty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% LIKMES, </a:t>
            </a:r>
            <a:r>
              <a:rPr kumimoji="0" lang="lv-LV" sz="1600" b="0" i="0" u="none" strike="noStrike" kern="1200" cap="none" spc="0" normalizeH="0" baseline="0" noProof="0" dirty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atviegloti nosacījumi</a:t>
            </a:r>
            <a:endParaRPr kumimoji="0" lang="lv-LV" sz="1600" b="0" i="0" u="none" strike="noStrike" kern="1200" cap="none" spc="0" normalizeH="0" baseline="0" noProof="0" dirty="0">
              <a:ln>
                <a:noFill/>
              </a:ln>
              <a:solidFill>
                <a:srgbClr val="00467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0F56D3-006C-92E7-7346-D727396C00F9}"/>
              </a:ext>
            </a:extLst>
          </p:cNvPr>
          <p:cNvSpPr txBox="1"/>
          <p:nvPr/>
        </p:nvSpPr>
        <p:spPr>
          <a:xfrm>
            <a:off x="8342852" y="1763920"/>
            <a:ext cx="4692795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000" b="1" i="0" u="none" strike="noStrike" kern="1200" cap="none" spc="0" normalizeH="0" baseline="0" noProof="0" dirty="0">
                <a:ln>
                  <a:noFill/>
                </a:ln>
                <a:solidFill>
                  <a:srgbClr val="6AC2BB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no 1,5%+</a:t>
            </a:r>
            <a:r>
              <a:rPr kumimoji="0" lang="lv-LV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6AC2BB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Euribor</a:t>
            </a:r>
            <a:endParaRPr kumimoji="0" lang="lv-LV" sz="3000" b="1" i="0" u="none" strike="noStrike" kern="1200" cap="none" spc="0" normalizeH="0" baseline="0" noProof="0" dirty="0">
              <a:ln>
                <a:noFill/>
              </a:ln>
              <a:solidFill>
                <a:srgbClr val="6AC2BB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98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BA5ABEC4-13A6-D45C-1F58-96AE7ED9E1EE}"/>
              </a:ext>
            </a:extLst>
          </p:cNvPr>
          <p:cNvSpPr/>
          <p:nvPr/>
        </p:nvSpPr>
        <p:spPr>
          <a:xfrm>
            <a:off x="9006840" y="-490854"/>
            <a:ext cx="2822237" cy="4140920"/>
          </a:xfrm>
          <a:prstGeom prst="roundRect">
            <a:avLst/>
          </a:prstGeom>
          <a:solidFill>
            <a:srgbClr val="E2F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6426EC-C102-48B9-9083-EA9ACD830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8507"/>
            <a:ext cx="10716491" cy="461924"/>
          </a:xfrm>
        </p:spPr>
        <p:txBody>
          <a:bodyPr>
            <a:noAutofit/>
          </a:bodyPr>
          <a:lstStyle/>
          <a:p>
            <a:r>
              <a:rPr lang="lv-LV" cap="none">
                <a:solidFill>
                  <a:srgbClr val="00467F"/>
                </a:solidFill>
                <a:highlight>
                  <a:srgbClr val="C9D63C"/>
                </a:highlight>
              </a:rPr>
              <a:t>Kur saņemt?</a:t>
            </a:r>
            <a:endParaRPr lang="lv-LV" cap="none">
              <a:highlight>
                <a:srgbClr val="C9D63C"/>
              </a:highlight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18D19C-35A6-41FB-90D0-9B401A5E12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lv-LV">
                <a:solidFill>
                  <a:srgbClr val="FDFFFE"/>
                </a:solidFill>
              </a:rPr>
              <a:t>Alūksne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F57BE9-1971-4FDB-9D19-C98122A3AC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lv-LV">
                <a:solidFill>
                  <a:srgbClr val="FDFFFE"/>
                </a:solidFill>
              </a:rPr>
              <a:t>Gulbene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49BF3C-97EB-4BCB-979D-9DB1A4E817C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lv-LV">
                <a:solidFill>
                  <a:srgbClr val="FDFFFE"/>
                </a:solidFill>
              </a:rPr>
              <a:t>Madona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3F5129A-7DFB-492F-A5BF-7074561D8B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>
                <a:solidFill>
                  <a:srgbClr val="FDFFFE"/>
                </a:solidFill>
              </a:rPr>
              <a:t>Preiļi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9730D25-988D-4EF1-9162-132331B13B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lv-LV">
                <a:solidFill>
                  <a:srgbClr val="FDFFFE"/>
                </a:solidFill>
              </a:rPr>
              <a:t>Daugavpils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152AB0-1FD7-4C53-BB32-2296A73A73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lv-LV">
                <a:solidFill>
                  <a:srgbClr val="FDFFFE"/>
                </a:solidFill>
              </a:rPr>
              <a:t>Jēkabpils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051C2C3-9D27-4D7A-B9E9-DDEE44138EB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lv-LV">
                <a:solidFill>
                  <a:srgbClr val="FDFFFE"/>
                </a:solidFill>
              </a:rPr>
              <a:t>Cēsis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15F7657-703E-46C2-B480-01CBB12F337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lv-LV">
                <a:solidFill>
                  <a:srgbClr val="FDFFFE"/>
                </a:solidFill>
              </a:rPr>
              <a:t>Limbaži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331DAAA-CCBC-4DEA-92F2-DB82040CDE9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lv-LV">
                <a:solidFill>
                  <a:srgbClr val="FDFFFE"/>
                </a:solidFill>
              </a:rPr>
              <a:t>Ogre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E450844-D5C2-45D7-BAE5-A472E973634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lv-LV">
                <a:solidFill>
                  <a:srgbClr val="FDFFFE"/>
                </a:solidFill>
              </a:rPr>
              <a:t>Bauska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E1A6AF4-5774-423C-A463-1B3DA2A2037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lv-LV">
                <a:solidFill>
                  <a:srgbClr val="FDFFFE"/>
                </a:solidFill>
              </a:rPr>
              <a:t>Dobele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F92B2CA-95DA-4765-8960-02AD040C00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lv-LV">
                <a:solidFill>
                  <a:srgbClr val="FDFFFE"/>
                </a:solidFill>
              </a:rPr>
              <a:t>Tukums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6B93934-B378-4D63-A059-EFBF5D821BE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lv-LV">
                <a:solidFill>
                  <a:srgbClr val="FDFFFE"/>
                </a:solidFill>
              </a:rPr>
              <a:t>Talsi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C4D37DF-AF6D-43B9-96B6-1793FFBCF5F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v-LV">
                <a:solidFill>
                  <a:srgbClr val="FDFFFE"/>
                </a:solidFill>
              </a:rPr>
              <a:t>Ventspils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C9E3D4DE-20C5-41CA-BA38-E7128A365A3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lv-LV">
                <a:solidFill>
                  <a:srgbClr val="FDFFFE"/>
                </a:solidFill>
              </a:rPr>
              <a:t>Kuldīga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CF96D89-297F-483D-816B-78F1415AC05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lv-LV">
                <a:solidFill>
                  <a:srgbClr val="FDFFFE"/>
                </a:solidFill>
              </a:rPr>
              <a:t>Saldus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138E0C8-48F4-4F91-981D-B2C5BDFC73B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640596" y="3186516"/>
            <a:ext cx="1108075" cy="463550"/>
          </a:xfrm>
        </p:spPr>
        <p:txBody>
          <a:bodyPr/>
          <a:lstStyle/>
          <a:p>
            <a:r>
              <a:rPr lang="lv-LV"/>
              <a:t>Rīga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E371695-11B3-4C80-ADB8-833392C3573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lv-LV"/>
              <a:t>Rēzekne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17AE5270-56F9-46C4-98C8-A79A5DCFBC5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lv-LV"/>
              <a:t>Jelgava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04D2EE5D-E730-422C-AD10-1D6BFC0D3EB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lv-LV"/>
              <a:t>Liepāja</a:t>
            </a:r>
          </a:p>
        </p:txBody>
      </p:sp>
      <p:sp>
        <p:nvSpPr>
          <p:cNvPr id="23" name="object 3">
            <a:extLst>
              <a:ext uri="{FF2B5EF4-FFF2-40B4-BE49-F238E27FC236}">
                <a16:creationId xmlns:a16="http://schemas.microsoft.com/office/drawing/2014/main" id="{9341EF21-7184-4DF4-941C-C8D536ADD137}"/>
              </a:ext>
            </a:extLst>
          </p:cNvPr>
          <p:cNvSpPr txBox="1"/>
          <p:nvPr/>
        </p:nvSpPr>
        <p:spPr>
          <a:xfrm>
            <a:off x="838200" y="5895160"/>
            <a:ext cx="2677505" cy="503628"/>
          </a:xfrm>
          <a:prstGeom prst="rect">
            <a:avLst/>
          </a:prstGeom>
        </p:spPr>
        <p:txBody>
          <a:bodyPr wrap="square" lIns="0" tIns="11077" rIns="0" bIns="0">
            <a:spAutoFit/>
          </a:bodyPr>
          <a:lstStyle/>
          <a:p>
            <a:pPr marL="11078" defTabSz="797686" fontAlgn="base">
              <a:spcBef>
                <a:spcPts val="87"/>
              </a:spcBef>
              <a:spcAft>
                <a:spcPct val="0"/>
              </a:spcAft>
              <a:defRPr/>
            </a:pPr>
            <a:r>
              <a:rPr lang="lv-LV" sz="3200" b="1" err="1">
                <a:solidFill>
                  <a:srgbClr val="00467F"/>
                </a:solidFill>
                <a:highlight>
                  <a:srgbClr val="C9D63C"/>
                </a:highlight>
                <a:latin typeface="Century Gothic" pitchFamily="34" charset="0"/>
                <a:cs typeface="Mark"/>
              </a:rPr>
              <a:t>www.altum.lv</a:t>
            </a:r>
            <a:endParaRPr lang="lv-LV" sz="3200" b="1">
              <a:solidFill>
                <a:srgbClr val="00467F"/>
              </a:solidFill>
              <a:highlight>
                <a:srgbClr val="C9D63C"/>
              </a:highlight>
              <a:latin typeface="Century Gothic" pitchFamily="34" charset="0"/>
              <a:cs typeface="Mark"/>
            </a:endParaRPr>
          </a:p>
        </p:txBody>
      </p:sp>
      <p:sp>
        <p:nvSpPr>
          <p:cNvPr id="24" name="object 3">
            <a:extLst>
              <a:ext uri="{FF2B5EF4-FFF2-40B4-BE49-F238E27FC236}">
                <a16:creationId xmlns:a16="http://schemas.microsoft.com/office/drawing/2014/main" id="{ED078023-488C-4C97-A097-DDEC32405148}"/>
              </a:ext>
            </a:extLst>
          </p:cNvPr>
          <p:cNvSpPr txBox="1"/>
          <p:nvPr/>
        </p:nvSpPr>
        <p:spPr>
          <a:xfrm>
            <a:off x="9239724" y="538241"/>
            <a:ext cx="2271679" cy="3714763"/>
          </a:xfrm>
          <a:prstGeom prst="rect">
            <a:avLst/>
          </a:prstGeom>
        </p:spPr>
        <p:txBody>
          <a:bodyPr wrap="square" lIns="0" tIns="11077" rIns="0" bIns="0">
            <a:spAutoFit/>
          </a:bodyPr>
          <a:lstStyle/>
          <a:p>
            <a:pPr marL="11078" defTabSz="797686" fontAlgn="base">
              <a:spcBef>
                <a:spcPts val="87"/>
              </a:spcBef>
              <a:spcAft>
                <a:spcPct val="0"/>
              </a:spcAft>
              <a:defRPr/>
            </a:pPr>
            <a:endParaRPr lang="lv-LV">
              <a:solidFill>
                <a:srgbClr val="00467F"/>
              </a:solidFill>
              <a:latin typeface="Century Gothic" pitchFamily="34" charset="0"/>
              <a:cs typeface="Mark"/>
            </a:endParaRPr>
          </a:p>
          <a:p>
            <a:pPr marL="310211" indent="-299132" defTabSz="797686" fontAlgn="base">
              <a:spcBef>
                <a:spcPts val="87"/>
              </a:spcBef>
              <a:spcAft>
                <a:spcPct val="0"/>
              </a:spcAft>
              <a:buFont typeface="Wingdings" pitchFamily="2" charset="2"/>
              <a:buChar char=""/>
              <a:defRPr/>
            </a:pPr>
            <a:r>
              <a:rPr lang="lv-LV">
                <a:solidFill>
                  <a:srgbClr val="00467F"/>
                </a:solidFill>
                <a:latin typeface="Century Gothic" pitchFamily="34" charset="0"/>
                <a:cs typeface="Mark"/>
              </a:rPr>
              <a:t>Detalizēta </a:t>
            </a:r>
            <a:r>
              <a:rPr lang="lv-LV">
                <a:solidFill>
                  <a:srgbClr val="00467F"/>
                </a:solidFill>
                <a:highlight>
                  <a:srgbClr val="C1D82F"/>
                </a:highlight>
                <a:latin typeface="Century Gothic" pitchFamily="34" charset="0"/>
                <a:cs typeface="Mark"/>
              </a:rPr>
              <a:t>informācija </a:t>
            </a:r>
            <a:r>
              <a:rPr lang="lv-LV">
                <a:solidFill>
                  <a:srgbClr val="00467F"/>
                </a:solidFill>
                <a:latin typeface="Century Gothic" pitchFamily="34" charset="0"/>
                <a:cs typeface="Mark"/>
              </a:rPr>
              <a:t>par atbalsta veidiem</a:t>
            </a:r>
          </a:p>
          <a:p>
            <a:pPr marL="310211" indent="-299132" defTabSz="797686" fontAlgn="base">
              <a:spcBef>
                <a:spcPts val="87"/>
              </a:spcBef>
              <a:spcAft>
                <a:spcPct val="0"/>
              </a:spcAft>
              <a:buFont typeface="Wingdings" pitchFamily="2" charset="2"/>
              <a:buChar char=""/>
              <a:defRPr/>
            </a:pPr>
            <a:endParaRPr lang="lv-LV">
              <a:solidFill>
                <a:srgbClr val="00467F"/>
              </a:solidFill>
              <a:latin typeface="Century Gothic" pitchFamily="34" charset="0"/>
              <a:cs typeface="Mark"/>
            </a:endParaRPr>
          </a:p>
          <a:p>
            <a:pPr marL="310211" indent="-299132" defTabSz="797686" fontAlgn="base">
              <a:spcBef>
                <a:spcPts val="87"/>
              </a:spcBef>
              <a:spcAft>
                <a:spcPct val="0"/>
              </a:spcAft>
              <a:buFont typeface="Wingdings" pitchFamily="2" charset="2"/>
              <a:buChar char=""/>
              <a:defRPr/>
            </a:pPr>
            <a:r>
              <a:rPr lang="lv-LV">
                <a:solidFill>
                  <a:srgbClr val="00467F"/>
                </a:solidFill>
                <a:highlight>
                  <a:srgbClr val="C1D82F"/>
                </a:highlight>
                <a:latin typeface="Century Gothic" pitchFamily="34" charset="0"/>
                <a:cs typeface="Mark"/>
              </a:rPr>
              <a:t>Elektroniska</a:t>
            </a:r>
            <a:r>
              <a:rPr lang="lv-LV">
                <a:solidFill>
                  <a:srgbClr val="00467F"/>
                </a:solidFill>
                <a:latin typeface="Century Gothic" pitchFamily="34" charset="0"/>
                <a:cs typeface="Mark"/>
              </a:rPr>
              <a:t> pieteikšanās</a:t>
            </a:r>
          </a:p>
          <a:p>
            <a:pPr marL="11078" defTabSz="797686" fontAlgn="base">
              <a:spcBef>
                <a:spcPts val="87"/>
              </a:spcBef>
              <a:spcAft>
                <a:spcPct val="0"/>
              </a:spcAft>
              <a:defRPr/>
            </a:pPr>
            <a:endParaRPr lang="lv-LV">
              <a:solidFill>
                <a:srgbClr val="00467F"/>
              </a:solidFill>
              <a:latin typeface="Century Gothic" pitchFamily="34" charset="0"/>
              <a:cs typeface="Mark"/>
            </a:endParaRPr>
          </a:p>
          <a:p>
            <a:pPr marL="310211" indent="-299132" defTabSz="797686" fontAlgn="base">
              <a:spcBef>
                <a:spcPts val="87"/>
              </a:spcBef>
              <a:spcAft>
                <a:spcPct val="0"/>
              </a:spcAft>
              <a:buFont typeface="Wingdings" pitchFamily="2" charset="2"/>
              <a:buChar char=""/>
              <a:defRPr/>
            </a:pPr>
            <a:r>
              <a:rPr lang="lv-LV">
                <a:solidFill>
                  <a:srgbClr val="00467F"/>
                </a:solidFill>
                <a:highlight>
                  <a:srgbClr val="CAD400"/>
                </a:highlight>
                <a:latin typeface="Century Gothic" pitchFamily="34" charset="0"/>
                <a:cs typeface="Mark"/>
              </a:rPr>
              <a:t>Konsultanti</a:t>
            </a:r>
            <a:r>
              <a:rPr lang="lv-LV">
                <a:solidFill>
                  <a:srgbClr val="00467F"/>
                </a:solidFill>
                <a:latin typeface="Century Gothic" pitchFamily="34" charset="0"/>
                <a:cs typeface="Mark"/>
              </a:rPr>
              <a:t> reģionos</a:t>
            </a:r>
          </a:p>
          <a:p>
            <a:pPr marL="11078" defTabSz="797686" fontAlgn="base">
              <a:spcBef>
                <a:spcPts val="87"/>
              </a:spcBef>
              <a:spcAft>
                <a:spcPct val="0"/>
              </a:spcAft>
              <a:defRPr/>
            </a:pPr>
            <a:endParaRPr lang="lv-LV">
              <a:solidFill>
                <a:srgbClr val="00467F"/>
              </a:solidFill>
              <a:latin typeface="Century Gothic" pitchFamily="34" charset="0"/>
              <a:cs typeface="Mark"/>
            </a:endParaRPr>
          </a:p>
          <a:p>
            <a:pPr marL="11078" defTabSz="797686" fontAlgn="base">
              <a:spcBef>
                <a:spcPts val="87"/>
              </a:spcBef>
              <a:spcAft>
                <a:spcPct val="0"/>
              </a:spcAft>
              <a:defRPr/>
            </a:pPr>
            <a:endParaRPr lang="lv-LV">
              <a:solidFill>
                <a:srgbClr val="00467F"/>
              </a:solidFill>
              <a:latin typeface="Century Gothic" pitchFamily="34" charset="0"/>
              <a:cs typeface="Mark"/>
            </a:endParaRPr>
          </a:p>
          <a:p>
            <a:pPr marL="11078" defTabSz="797686" fontAlgn="base">
              <a:spcBef>
                <a:spcPts val="87"/>
              </a:spcBef>
              <a:spcAft>
                <a:spcPct val="0"/>
              </a:spcAft>
              <a:defRPr/>
            </a:pPr>
            <a:endParaRPr lang="lv-LV">
              <a:solidFill>
                <a:srgbClr val="00467F"/>
              </a:solidFill>
              <a:latin typeface="Century Gothic" pitchFamily="34" charset="0"/>
              <a:cs typeface="Mark"/>
            </a:endParaRPr>
          </a:p>
        </p:txBody>
      </p:sp>
    </p:spTree>
    <p:extLst>
      <p:ext uri="{BB962C8B-B14F-4D97-AF65-F5344CB8AC3E}">
        <p14:creationId xmlns:p14="http://schemas.microsoft.com/office/powerpoint/2010/main" val="3677546385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D756898-8F83-924C-FEB0-4EAFC01D8C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0779" y="5103381"/>
            <a:ext cx="5435278" cy="132796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lv-LV" sz="1600" dirty="0">
                <a:solidFill>
                  <a:schemeClr val="bg2"/>
                </a:solidFill>
                <a:latin typeface="Century Gothic" panose="020B0502020202020204" pitchFamily="34" charset="0"/>
              </a:rPr>
              <a:t>Armands Alksnis</a:t>
            </a:r>
          </a:p>
          <a:p>
            <a:pPr>
              <a:lnSpc>
                <a:spcPct val="100000"/>
              </a:lnSpc>
            </a:pPr>
            <a:r>
              <a:rPr lang="lv-LV" sz="1200" dirty="0">
                <a:solidFill>
                  <a:schemeClr val="bg2"/>
                </a:solidFill>
                <a:latin typeface="Century Gothic" panose="020B0502020202020204" pitchFamily="34" charset="0"/>
              </a:rPr>
              <a:t>Zemgales reģiona vadītājs</a:t>
            </a:r>
            <a:br>
              <a:rPr lang="lv-LV" sz="1200" u="sng" dirty="0">
                <a:solidFill>
                  <a:schemeClr val="bg2"/>
                </a:solidFill>
                <a:latin typeface="Century Gothic" panose="020B0502020202020204" pitchFamily="34" charset="0"/>
              </a:rPr>
            </a:br>
            <a:r>
              <a:rPr lang="lv-LV" sz="1200" u="sng" dirty="0">
                <a:solidFill>
                  <a:schemeClr val="bg2"/>
                </a:solidFill>
                <a:latin typeface="Century Gothic" panose="020B0502020202020204" pitchFamily="34" charset="0"/>
              </a:rPr>
              <a:t>Armands.Alksnis</a:t>
            </a:r>
            <a:r>
              <a:rPr lang="lv-LV" sz="1200" dirty="0">
                <a:solidFill>
                  <a:schemeClr val="bg2"/>
                </a:solidFill>
                <a:latin typeface="Century Gothic" panose="020B0502020202020204" pitchFamily="34" charset="0"/>
              </a:rPr>
              <a:t>@altum.lv</a:t>
            </a:r>
            <a:br>
              <a:rPr lang="lv-LV" sz="1200" dirty="0">
                <a:solidFill>
                  <a:schemeClr val="bg2"/>
                </a:solidFill>
                <a:latin typeface="Century Gothic" panose="020B0502020202020204" pitchFamily="34" charset="0"/>
              </a:rPr>
            </a:br>
            <a:r>
              <a:rPr lang="lv-LV" sz="1200" dirty="0">
                <a:solidFill>
                  <a:schemeClr val="bg2"/>
                </a:solidFill>
                <a:latin typeface="Century Gothic" panose="020B0502020202020204" pitchFamily="34" charset="0"/>
              </a:rPr>
              <a:t>28376969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764F7F-F4F2-896A-E2BF-D8E043940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8017" y="1160102"/>
            <a:ext cx="6016030" cy="3943279"/>
          </a:xfrm>
          <a:prstGeom prst="rect">
            <a:avLst/>
          </a:prstGeom>
        </p:spPr>
      </p:pic>
      <p:pic>
        <p:nvPicPr>
          <p:cNvPr id="11" name="Picture 10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9B9B7D83-4801-B02F-2229-3F4301FDB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6120" y="4900351"/>
            <a:ext cx="2451295" cy="245129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81E1075-6ED2-4677-D69A-1C27DBECF4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26145" y="5767364"/>
            <a:ext cx="1710216" cy="7163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5A5A084-A8AB-0D21-E532-D9B1FD2D22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9581" y="1286719"/>
            <a:ext cx="4136779" cy="2821731"/>
          </a:xfrm>
          <a:prstGeom prst="rect">
            <a:avLst/>
          </a:prstGeom>
        </p:spPr>
      </p:pic>
      <p:pic>
        <p:nvPicPr>
          <p:cNvPr id="3" name="Picture 2" descr="A person in a suit&#10;&#10;AI-generated content may be incorrect.">
            <a:extLst>
              <a:ext uri="{FF2B5EF4-FFF2-40B4-BE49-F238E27FC236}">
                <a16:creationId xmlns:a16="http://schemas.microsoft.com/office/drawing/2014/main" id="{C4CB8272-ED59-5FB3-F4D1-B3A9909C0C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520" y="2697584"/>
            <a:ext cx="2259526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005674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Altum prezentacijas krasas">
      <a:dk1>
        <a:srgbClr val="CAD300"/>
      </a:dk1>
      <a:lt1>
        <a:srgbClr val="6BC2B9"/>
      </a:lt1>
      <a:dk2>
        <a:srgbClr val="00ACC9"/>
      </a:dk2>
      <a:lt2>
        <a:srgbClr val="00467F"/>
      </a:lt2>
      <a:accent1>
        <a:srgbClr val="0D51A0"/>
      </a:accent1>
      <a:accent2>
        <a:srgbClr val="D2D2D2"/>
      </a:accent2>
      <a:accent3>
        <a:srgbClr val="974950"/>
      </a:accent3>
      <a:accent4>
        <a:srgbClr val="A6497D"/>
      </a:accent4>
      <a:accent5>
        <a:srgbClr val="FF6951"/>
      </a:accent5>
      <a:accent6>
        <a:srgbClr val="000000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rcRect/>
          <a:stretch>
            <a:fillRect l="-13364" t="-1478" r="-23365" b="-1266"/>
          </a:stretch>
        </a:blip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38B12A82E81E4A927EE2705F55735B" ma:contentTypeVersion="12" ma:contentTypeDescription="Create a new document." ma:contentTypeScope="" ma:versionID="24005083b3b43e323de12d6098c1ff18">
  <xsd:schema xmlns:xsd="http://www.w3.org/2001/XMLSchema" xmlns:xs="http://www.w3.org/2001/XMLSchema" xmlns:p="http://schemas.microsoft.com/office/2006/metadata/properties" xmlns:ns2="1e05724f-7d32-4791-b100-7a996972d0f0" xmlns:ns3="d99d4081-06ff-4c96-a952-2e02f27611e0" targetNamespace="http://schemas.microsoft.com/office/2006/metadata/properties" ma:root="true" ma:fieldsID="d79c28bc7b08847f2d4c6fa518c69612" ns2:_="" ns3:_="">
    <xsd:import namespace="1e05724f-7d32-4791-b100-7a996972d0f0"/>
    <xsd:import namespace="d99d4081-06ff-4c96-a952-2e02f27611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05724f-7d32-4791-b100-7a996972d0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9d4081-06ff-4c96-a952-2e02f27611e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54E0091-788E-4920-93F8-5F2F995F5B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05724f-7d32-4791-b100-7a996972d0f0"/>
    <ds:schemaRef ds:uri="d99d4081-06ff-4c96-a952-2e02f27611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1A7F469-BCC3-4B81-A79C-C8EE19DF0586}">
  <ds:schemaRefs>
    <ds:schemaRef ds:uri="http://purl.org/dc/elements/1.1/"/>
    <ds:schemaRef ds:uri="http://purl.org/dc/terms/"/>
    <ds:schemaRef ds:uri="http://schemas.microsoft.com/office/infopath/2007/PartnerControls"/>
    <ds:schemaRef ds:uri="1e05724f-7d32-4791-b100-7a996972d0f0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d99d4081-06ff-4c96-a952-2e02f27611e0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92B7A36-C657-458C-85B1-79BCA38B5A9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552</Words>
  <Application>Microsoft Office PowerPoint</Application>
  <PresentationFormat>Widescreen</PresentationFormat>
  <Paragraphs>139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Century Gothic</vt:lpstr>
      <vt:lpstr>Mark</vt:lpstr>
      <vt:lpstr>Mark-Book</vt:lpstr>
      <vt:lpstr>Wingdings</vt:lpstr>
      <vt:lpstr>Office Theme</vt:lpstr>
      <vt:lpstr>Custom Design</vt:lpstr>
      <vt:lpstr>Valsts un Eiropa atbalsta biznesu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Lauksaimniecības, zvejniecības, akvakultūras nozares apgrozāmo  līdzekļu aizdevumi </vt:lpstr>
      <vt:lpstr>PowerPoint Presentation</vt:lpstr>
      <vt:lpstr>Kur saņemt?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Energoefektivitāte ar valsts un ES atbalstu</dc:title>
  <dc:creator>Jurkeviča, Zane (RIG-GOL)</dc:creator>
  <cp:lastModifiedBy>Kristaps Gramanis</cp:lastModifiedBy>
  <cp:revision>74</cp:revision>
  <dcterms:created xsi:type="dcterms:W3CDTF">2024-12-17T13:09:51Z</dcterms:created>
  <dcterms:modified xsi:type="dcterms:W3CDTF">2025-11-05T16:04:30Z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0x0101001E38B12A82E81E4A927EE2705F55735B</vt:lpwstr>
  </property>
  <property fmtid="{D5CDD505-2E9C-101B-9397-08002B2CF9AE}" pid="3" name="MediaServiceImageTags">
    <vt:lpwstr/>
  </property>
</Properties>
</file>