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284" r:id="rId4"/>
    <p:sldId id="2283" r:id="rId5"/>
    <p:sldId id="281" r:id="rId6"/>
    <p:sldId id="260" r:id="rId7"/>
    <p:sldId id="257" r:id="rId8"/>
    <p:sldId id="264" r:id="rId9"/>
    <p:sldId id="258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202913-91B2-4F93-B2EB-B2CD71EB2892}" v="21" dt="2025-11-06T11:29:33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8" autoAdjust="0"/>
    <p:restoredTop sz="94660"/>
  </p:normalViewPr>
  <p:slideViewPr>
    <p:cSldViewPr snapToGrid="0">
      <p:cViewPr varScale="1">
        <p:scale>
          <a:sx n="90" d="100"/>
          <a:sy n="90" d="100"/>
        </p:scale>
        <p:origin x="40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DC3B0-BA2C-4450-B812-86B420CE6FC9}" type="doc">
      <dgm:prSet loTypeId="urn:microsoft.com/office/officeart/2005/8/layout/pyramid1" loCatId="pyramid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lv-LV"/>
        </a:p>
      </dgm:t>
    </dgm:pt>
    <dgm:pt modelId="{E3C439B1-7B3F-4244-BC14-389B0CEB1BFF}">
      <dgm:prSet phldrT="[Text]" custT="1"/>
      <dgm:spPr/>
      <dgm:t>
        <a:bodyPr/>
        <a:lstStyle/>
        <a:p>
          <a:r>
            <a:rPr lang="lv-LV" sz="2400" b="1"/>
            <a:t>Ieņēmumi/izdevumi (peļņa vai zaudējumi)</a:t>
          </a:r>
        </a:p>
      </dgm:t>
    </dgm:pt>
    <dgm:pt modelId="{9016608C-FA67-4DBB-B117-439E172736BA}" type="parTrans" cxnId="{4D817A38-FB95-4D9C-9353-70470AD580FC}">
      <dgm:prSet/>
      <dgm:spPr/>
      <dgm:t>
        <a:bodyPr/>
        <a:lstStyle/>
        <a:p>
          <a:endParaRPr lang="lv-LV" sz="2400"/>
        </a:p>
      </dgm:t>
    </dgm:pt>
    <dgm:pt modelId="{01EF3164-5AB0-44DF-A53F-40D59D216A81}" type="sibTrans" cxnId="{4D817A38-FB95-4D9C-9353-70470AD580FC}">
      <dgm:prSet/>
      <dgm:spPr/>
      <dgm:t>
        <a:bodyPr/>
        <a:lstStyle/>
        <a:p>
          <a:endParaRPr lang="lv-LV" sz="2400"/>
        </a:p>
      </dgm:t>
    </dgm:pt>
    <dgm:pt modelId="{5FA83FFA-B52C-4573-8C87-7C2C150FCAED}">
      <dgm:prSet phldrT="[Text]" custT="1"/>
      <dgm:spPr/>
      <dgm:t>
        <a:bodyPr/>
        <a:lstStyle/>
        <a:p>
          <a:r>
            <a:rPr lang="lv-LV" sz="2300" dirty="0"/>
            <a:t>Ražošanas, pārdošanas apjomi, cena</a:t>
          </a:r>
        </a:p>
      </dgm:t>
    </dgm:pt>
    <dgm:pt modelId="{D0C98DB2-9DFA-4C20-A796-F12CF5235F0D}" type="parTrans" cxnId="{C8354317-A06E-4D4B-A65F-0D4FB9F9D010}">
      <dgm:prSet/>
      <dgm:spPr/>
      <dgm:t>
        <a:bodyPr/>
        <a:lstStyle/>
        <a:p>
          <a:endParaRPr lang="lv-LV" sz="2400"/>
        </a:p>
      </dgm:t>
    </dgm:pt>
    <dgm:pt modelId="{92A4343F-0E01-4090-9922-907BD3D9859B}" type="sibTrans" cxnId="{C8354317-A06E-4D4B-A65F-0D4FB9F9D010}">
      <dgm:prSet/>
      <dgm:spPr/>
      <dgm:t>
        <a:bodyPr/>
        <a:lstStyle/>
        <a:p>
          <a:endParaRPr lang="lv-LV" sz="2400"/>
        </a:p>
      </dgm:t>
    </dgm:pt>
    <dgm:pt modelId="{FFF20E87-D554-40FD-AEA9-F4A147C8123E}">
      <dgm:prSet phldrT="[Text]" custT="1"/>
      <dgm:spPr/>
      <dgm:t>
        <a:bodyPr/>
        <a:lstStyle/>
        <a:p>
          <a:r>
            <a:rPr lang="lv-LV" sz="2400" dirty="0"/>
            <a:t>Likumu prasības, dokumentu apstrāde (VID)</a:t>
          </a:r>
        </a:p>
      </dgm:t>
    </dgm:pt>
    <dgm:pt modelId="{5E3BF4BB-163C-4031-94AC-DECD2D1BACD4}" type="parTrans" cxnId="{BC4A532C-F514-4D3E-AEBE-B714B0B79316}">
      <dgm:prSet/>
      <dgm:spPr/>
      <dgm:t>
        <a:bodyPr/>
        <a:lstStyle/>
        <a:p>
          <a:endParaRPr lang="lv-LV" sz="2400"/>
        </a:p>
      </dgm:t>
    </dgm:pt>
    <dgm:pt modelId="{B7473649-5992-477D-BA9F-861D5D209B9E}" type="sibTrans" cxnId="{BC4A532C-F514-4D3E-AEBE-B714B0B79316}">
      <dgm:prSet/>
      <dgm:spPr/>
      <dgm:t>
        <a:bodyPr/>
        <a:lstStyle/>
        <a:p>
          <a:endParaRPr lang="lv-LV" sz="2400"/>
        </a:p>
      </dgm:t>
    </dgm:pt>
    <dgm:pt modelId="{187B458B-92ED-4255-9E25-022B54CC38EC}">
      <dgm:prSet custT="1"/>
      <dgm:spPr/>
      <dgm:t>
        <a:bodyPr/>
        <a:lstStyle/>
        <a:p>
          <a:r>
            <a:rPr lang="lv-LV" sz="2400" b="1" dirty="0"/>
            <a:t>Konkurētspēja</a:t>
          </a:r>
        </a:p>
      </dgm:t>
    </dgm:pt>
    <dgm:pt modelId="{1A5D79BF-F961-4CAB-B6D2-367772A03103}" type="parTrans" cxnId="{6135978B-0E2E-4B37-86DF-756C47A3EB16}">
      <dgm:prSet/>
      <dgm:spPr/>
      <dgm:t>
        <a:bodyPr/>
        <a:lstStyle/>
        <a:p>
          <a:endParaRPr lang="lv-LV" sz="2400"/>
        </a:p>
      </dgm:t>
    </dgm:pt>
    <dgm:pt modelId="{45E2E6B7-28D8-44B5-ADB4-124BA9984FD9}" type="sibTrans" cxnId="{6135978B-0E2E-4B37-86DF-756C47A3EB16}">
      <dgm:prSet/>
      <dgm:spPr/>
      <dgm:t>
        <a:bodyPr/>
        <a:lstStyle/>
        <a:p>
          <a:endParaRPr lang="lv-LV" sz="2400"/>
        </a:p>
      </dgm:t>
    </dgm:pt>
    <dgm:pt modelId="{D4AB3955-2A39-446D-B333-0B5BE5CD52CC}">
      <dgm:prSet custT="1"/>
      <dgm:spPr/>
      <dgm:t>
        <a:bodyPr/>
        <a:lstStyle/>
        <a:p>
          <a:r>
            <a:rPr lang="lv-LV" sz="2400" b="1"/>
            <a:t>Bruto peļņa pa nozarēm</a:t>
          </a:r>
        </a:p>
      </dgm:t>
    </dgm:pt>
    <dgm:pt modelId="{5613AE07-2C17-49DF-BEE4-A8A6A7C9BB0B}" type="parTrans" cxnId="{F5C908F3-4743-43BB-AC6F-6B0E039D0BAB}">
      <dgm:prSet/>
      <dgm:spPr/>
      <dgm:t>
        <a:bodyPr/>
        <a:lstStyle/>
        <a:p>
          <a:endParaRPr lang="lv-LV" sz="2400"/>
        </a:p>
      </dgm:t>
    </dgm:pt>
    <dgm:pt modelId="{715FA3AF-3391-4A2B-BB5F-B2587F0A8E1B}" type="sibTrans" cxnId="{F5C908F3-4743-43BB-AC6F-6B0E039D0BAB}">
      <dgm:prSet/>
      <dgm:spPr/>
      <dgm:t>
        <a:bodyPr/>
        <a:lstStyle/>
        <a:p>
          <a:endParaRPr lang="lv-LV" sz="2400"/>
        </a:p>
      </dgm:t>
    </dgm:pt>
    <dgm:pt modelId="{397E5710-4D0E-4B8A-8CEE-16C723FC3FEA}">
      <dgm:prSet custT="1"/>
      <dgm:spPr/>
      <dgm:t>
        <a:bodyPr/>
        <a:lstStyle/>
        <a:p>
          <a:r>
            <a:rPr lang="lv-LV" sz="2400" b="1" dirty="0"/>
            <a:t>Pašizmaksa</a:t>
          </a:r>
          <a:r>
            <a:rPr lang="lv-LV" sz="2400" dirty="0"/>
            <a:t> </a:t>
          </a:r>
          <a:r>
            <a:rPr lang="lv-LV" sz="1800" dirty="0"/>
            <a:t>(salīdzinājums ar tirgu)</a:t>
          </a:r>
        </a:p>
      </dgm:t>
    </dgm:pt>
    <dgm:pt modelId="{0196096C-BF11-4E6D-82AB-FE0D156621EA}" type="parTrans" cxnId="{4BD09586-CF30-4A58-9C00-CA446EA3D199}">
      <dgm:prSet/>
      <dgm:spPr/>
      <dgm:t>
        <a:bodyPr/>
        <a:lstStyle/>
        <a:p>
          <a:endParaRPr lang="lv-LV" sz="2400"/>
        </a:p>
      </dgm:t>
    </dgm:pt>
    <dgm:pt modelId="{05B8AC93-CFD1-4692-8425-482A639E629F}" type="sibTrans" cxnId="{4BD09586-CF30-4A58-9C00-CA446EA3D199}">
      <dgm:prSet/>
      <dgm:spPr/>
      <dgm:t>
        <a:bodyPr/>
        <a:lstStyle/>
        <a:p>
          <a:endParaRPr lang="lv-LV" sz="2400"/>
        </a:p>
      </dgm:t>
    </dgm:pt>
    <dgm:pt modelId="{85AA2D7A-B70E-4FAA-8D0E-6B9F3C05DDB0}" type="pres">
      <dgm:prSet presAssocID="{A13DC3B0-BA2C-4450-B812-86B420CE6FC9}" presName="Name0" presStyleCnt="0">
        <dgm:presLayoutVars>
          <dgm:dir/>
          <dgm:animLvl val="lvl"/>
          <dgm:resizeHandles val="exact"/>
        </dgm:presLayoutVars>
      </dgm:prSet>
      <dgm:spPr/>
    </dgm:pt>
    <dgm:pt modelId="{0F3B3CE5-E5A7-4CAD-8196-EC223A262847}" type="pres">
      <dgm:prSet presAssocID="{187B458B-92ED-4255-9E25-022B54CC38EC}" presName="Name8" presStyleCnt="0"/>
      <dgm:spPr/>
    </dgm:pt>
    <dgm:pt modelId="{66455697-3417-4636-A87F-0476EE522BB2}" type="pres">
      <dgm:prSet presAssocID="{187B458B-92ED-4255-9E25-022B54CC38EC}" presName="level" presStyleLbl="node1" presStyleIdx="0" presStyleCnt="6">
        <dgm:presLayoutVars>
          <dgm:chMax val="1"/>
          <dgm:bulletEnabled val="1"/>
        </dgm:presLayoutVars>
      </dgm:prSet>
      <dgm:spPr/>
    </dgm:pt>
    <dgm:pt modelId="{39B9D7B1-88B6-413E-9C7E-487236CE02B2}" type="pres">
      <dgm:prSet presAssocID="{187B458B-92ED-4255-9E25-022B54CC38E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186B15F-8DE9-42B9-BA10-6AB46B55854D}" type="pres">
      <dgm:prSet presAssocID="{397E5710-4D0E-4B8A-8CEE-16C723FC3FEA}" presName="Name8" presStyleCnt="0"/>
      <dgm:spPr/>
    </dgm:pt>
    <dgm:pt modelId="{97819886-8834-43EF-ABF4-C273DCB5B10C}" type="pres">
      <dgm:prSet presAssocID="{397E5710-4D0E-4B8A-8CEE-16C723FC3FEA}" presName="level" presStyleLbl="node1" presStyleIdx="1" presStyleCnt="6">
        <dgm:presLayoutVars>
          <dgm:chMax val="1"/>
          <dgm:bulletEnabled val="1"/>
        </dgm:presLayoutVars>
      </dgm:prSet>
      <dgm:spPr/>
    </dgm:pt>
    <dgm:pt modelId="{F5589091-D16F-4D8E-880F-1067FACE7820}" type="pres">
      <dgm:prSet presAssocID="{397E5710-4D0E-4B8A-8CEE-16C723FC3FE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EA2158E-6144-48A1-8334-979EE42342FF}" type="pres">
      <dgm:prSet presAssocID="{D4AB3955-2A39-446D-B333-0B5BE5CD52CC}" presName="Name8" presStyleCnt="0"/>
      <dgm:spPr/>
    </dgm:pt>
    <dgm:pt modelId="{47B764EE-5524-41D2-9B48-385FD8E694A4}" type="pres">
      <dgm:prSet presAssocID="{D4AB3955-2A39-446D-B333-0B5BE5CD52CC}" presName="level" presStyleLbl="node1" presStyleIdx="2" presStyleCnt="6">
        <dgm:presLayoutVars>
          <dgm:chMax val="1"/>
          <dgm:bulletEnabled val="1"/>
        </dgm:presLayoutVars>
      </dgm:prSet>
      <dgm:spPr/>
    </dgm:pt>
    <dgm:pt modelId="{711BA97D-AFF3-4FFB-AAAC-C6705FD1D5BA}" type="pres">
      <dgm:prSet presAssocID="{D4AB3955-2A39-446D-B333-0B5BE5CD52C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1A86BDF-983E-4FF1-9C2B-C4B0C3442A74}" type="pres">
      <dgm:prSet presAssocID="{E3C439B1-7B3F-4244-BC14-389B0CEB1BFF}" presName="Name8" presStyleCnt="0"/>
      <dgm:spPr/>
    </dgm:pt>
    <dgm:pt modelId="{3CAD3CC4-743A-4EE5-A653-6029FB093B4B}" type="pres">
      <dgm:prSet presAssocID="{E3C439B1-7B3F-4244-BC14-389B0CEB1BFF}" presName="level" presStyleLbl="node1" presStyleIdx="3" presStyleCnt="6">
        <dgm:presLayoutVars>
          <dgm:chMax val="1"/>
          <dgm:bulletEnabled val="1"/>
        </dgm:presLayoutVars>
      </dgm:prSet>
      <dgm:spPr/>
    </dgm:pt>
    <dgm:pt modelId="{2687F0CD-7F37-4327-9D6A-FD70E5E83FF6}" type="pres">
      <dgm:prSet presAssocID="{E3C439B1-7B3F-4244-BC14-389B0CEB1BF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1BDF5E5-A7DC-4DF3-8CAC-620698C24BB5}" type="pres">
      <dgm:prSet presAssocID="{5FA83FFA-B52C-4573-8C87-7C2C150FCAED}" presName="Name8" presStyleCnt="0"/>
      <dgm:spPr/>
    </dgm:pt>
    <dgm:pt modelId="{EDB36895-2260-4C0C-8D14-80566077B9DA}" type="pres">
      <dgm:prSet presAssocID="{5FA83FFA-B52C-4573-8C87-7C2C150FCAED}" presName="level" presStyleLbl="node1" presStyleIdx="4" presStyleCnt="6">
        <dgm:presLayoutVars>
          <dgm:chMax val="1"/>
          <dgm:bulletEnabled val="1"/>
        </dgm:presLayoutVars>
      </dgm:prSet>
      <dgm:spPr/>
    </dgm:pt>
    <dgm:pt modelId="{8D14E6E6-32F7-4C6D-9C1D-E89A6837E68D}" type="pres">
      <dgm:prSet presAssocID="{5FA83FFA-B52C-4573-8C87-7C2C150FCAE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2B06D75-77AB-464A-953B-9F45E4E60726}" type="pres">
      <dgm:prSet presAssocID="{FFF20E87-D554-40FD-AEA9-F4A147C8123E}" presName="Name8" presStyleCnt="0"/>
      <dgm:spPr/>
    </dgm:pt>
    <dgm:pt modelId="{771D1859-B81F-45AC-8A14-77123688F89A}" type="pres">
      <dgm:prSet presAssocID="{FFF20E87-D554-40FD-AEA9-F4A147C8123E}" presName="level" presStyleLbl="node1" presStyleIdx="5" presStyleCnt="6" custScaleY="49159">
        <dgm:presLayoutVars>
          <dgm:chMax val="1"/>
          <dgm:bulletEnabled val="1"/>
        </dgm:presLayoutVars>
      </dgm:prSet>
      <dgm:spPr/>
    </dgm:pt>
    <dgm:pt modelId="{D8BD043D-5A14-4FDB-9355-CCD5B9235119}" type="pres">
      <dgm:prSet presAssocID="{FFF20E87-D554-40FD-AEA9-F4A147C8123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649DB01-A111-4156-A4D8-F4262CC37961}" type="presOf" srcId="{FFF20E87-D554-40FD-AEA9-F4A147C8123E}" destId="{771D1859-B81F-45AC-8A14-77123688F89A}" srcOrd="0" destOrd="0" presId="urn:microsoft.com/office/officeart/2005/8/layout/pyramid1"/>
    <dgm:cxn modelId="{C8354317-A06E-4D4B-A65F-0D4FB9F9D010}" srcId="{A13DC3B0-BA2C-4450-B812-86B420CE6FC9}" destId="{5FA83FFA-B52C-4573-8C87-7C2C150FCAED}" srcOrd="4" destOrd="0" parTransId="{D0C98DB2-9DFA-4C20-A796-F12CF5235F0D}" sibTransId="{92A4343F-0E01-4090-9922-907BD3D9859B}"/>
    <dgm:cxn modelId="{90B8F322-E5BB-4127-9EED-3AD71760AAA6}" type="presOf" srcId="{D4AB3955-2A39-446D-B333-0B5BE5CD52CC}" destId="{711BA97D-AFF3-4FFB-AAAC-C6705FD1D5BA}" srcOrd="1" destOrd="0" presId="urn:microsoft.com/office/officeart/2005/8/layout/pyramid1"/>
    <dgm:cxn modelId="{E42D6625-9592-49C0-B2FA-52D85650B45B}" type="presOf" srcId="{187B458B-92ED-4255-9E25-022B54CC38EC}" destId="{66455697-3417-4636-A87F-0476EE522BB2}" srcOrd="0" destOrd="0" presId="urn:microsoft.com/office/officeart/2005/8/layout/pyramid1"/>
    <dgm:cxn modelId="{BC4A532C-F514-4D3E-AEBE-B714B0B79316}" srcId="{A13DC3B0-BA2C-4450-B812-86B420CE6FC9}" destId="{FFF20E87-D554-40FD-AEA9-F4A147C8123E}" srcOrd="5" destOrd="0" parTransId="{5E3BF4BB-163C-4031-94AC-DECD2D1BACD4}" sibTransId="{B7473649-5992-477D-BA9F-861D5D209B9E}"/>
    <dgm:cxn modelId="{4D817A38-FB95-4D9C-9353-70470AD580FC}" srcId="{A13DC3B0-BA2C-4450-B812-86B420CE6FC9}" destId="{E3C439B1-7B3F-4244-BC14-389B0CEB1BFF}" srcOrd="3" destOrd="0" parTransId="{9016608C-FA67-4DBB-B117-439E172736BA}" sibTransId="{01EF3164-5AB0-44DF-A53F-40D59D216A81}"/>
    <dgm:cxn modelId="{C8900468-F6E1-4AB8-9299-B956BB7B8608}" type="presOf" srcId="{A13DC3B0-BA2C-4450-B812-86B420CE6FC9}" destId="{85AA2D7A-B70E-4FAA-8D0E-6B9F3C05DDB0}" srcOrd="0" destOrd="0" presId="urn:microsoft.com/office/officeart/2005/8/layout/pyramid1"/>
    <dgm:cxn modelId="{E275A653-064C-4417-A7AE-264B77A2563F}" type="presOf" srcId="{397E5710-4D0E-4B8A-8CEE-16C723FC3FEA}" destId="{F5589091-D16F-4D8E-880F-1067FACE7820}" srcOrd="1" destOrd="0" presId="urn:microsoft.com/office/officeart/2005/8/layout/pyramid1"/>
    <dgm:cxn modelId="{057EDA58-6D7A-4EEA-B5BC-ECF58840699C}" type="presOf" srcId="{187B458B-92ED-4255-9E25-022B54CC38EC}" destId="{39B9D7B1-88B6-413E-9C7E-487236CE02B2}" srcOrd="1" destOrd="0" presId="urn:microsoft.com/office/officeart/2005/8/layout/pyramid1"/>
    <dgm:cxn modelId="{E15E3859-057C-4E5C-B7A6-551544FC5276}" type="presOf" srcId="{5FA83FFA-B52C-4573-8C87-7C2C150FCAED}" destId="{8D14E6E6-32F7-4C6D-9C1D-E89A6837E68D}" srcOrd="1" destOrd="0" presId="urn:microsoft.com/office/officeart/2005/8/layout/pyramid1"/>
    <dgm:cxn modelId="{16DFFB7C-97E0-4488-94E1-42B3B37F959A}" type="presOf" srcId="{E3C439B1-7B3F-4244-BC14-389B0CEB1BFF}" destId="{2687F0CD-7F37-4327-9D6A-FD70E5E83FF6}" srcOrd="1" destOrd="0" presId="urn:microsoft.com/office/officeart/2005/8/layout/pyramid1"/>
    <dgm:cxn modelId="{4BD09586-CF30-4A58-9C00-CA446EA3D199}" srcId="{A13DC3B0-BA2C-4450-B812-86B420CE6FC9}" destId="{397E5710-4D0E-4B8A-8CEE-16C723FC3FEA}" srcOrd="1" destOrd="0" parTransId="{0196096C-BF11-4E6D-82AB-FE0D156621EA}" sibTransId="{05B8AC93-CFD1-4692-8425-482A639E629F}"/>
    <dgm:cxn modelId="{AA9D3987-255E-43AD-90A9-743805AD1307}" type="presOf" srcId="{D4AB3955-2A39-446D-B333-0B5BE5CD52CC}" destId="{47B764EE-5524-41D2-9B48-385FD8E694A4}" srcOrd="0" destOrd="0" presId="urn:microsoft.com/office/officeart/2005/8/layout/pyramid1"/>
    <dgm:cxn modelId="{6135978B-0E2E-4B37-86DF-756C47A3EB16}" srcId="{A13DC3B0-BA2C-4450-B812-86B420CE6FC9}" destId="{187B458B-92ED-4255-9E25-022B54CC38EC}" srcOrd="0" destOrd="0" parTransId="{1A5D79BF-F961-4CAB-B6D2-367772A03103}" sibTransId="{45E2E6B7-28D8-44B5-ADB4-124BA9984FD9}"/>
    <dgm:cxn modelId="{091ADD9E-75B1-4480-9BBC-D8A42CF410D6}" type="presOf" srcId="{5FA83FFA-B52C-4573-8C87-7C2C150FCAED}" destId="{EDB36895-2260-4C0C-8D14-80566077B9DA}" srcOrd="0" destOrd="0" presId="urn:microsoft.com/office/officeart/2005/8/layout/pyramid1"/>
    <dgm:cxn modelId="{C3DFCFB1-B787-47FD-8A70-6361CE252802}" type="presOf" srcId="{397E5710-4D0E-4B8A-8CEE-16C723FC3FEA}" destId="{97819886-8834-43EF-ABF4-C273DCB5B10C}" srcOrd="0" destOrd="0" presId="urn:microsoft.com/office/officeart/2005/8/layout/pyramid1"/>
    <dgm:cxn modelId="{6172E0C4-1A55-4F57-B1F5-A9193922A742}" type="presOf" srcId="{FFF20E87-D554-40FD-AEA9-F4A147C8123E}" destId="{D8BD043D-5A14-4FDB-9355-CCD5B9235119}" srcOrd="1" destOrd="0" presId="urn:microsoft.com/office/officeart/2005/8/layout/pyramid1"/>
    <dgm:cxn modelId="{FB97C3E0-654C-4FC5-B245-4946304B098A}" type="presOf" srcId="{E3C439B1-7B3F-4244-BC14-389B0CEB1BFF}" destId="{3CAD3CC4-743A-4EE5-A653-6029FB093B4B}" srcOrd="0" destOrd="0" presId="urn:microsoft.com/office/officeart/2005/8/layout/pyramid1"/>
    <dgm:cxn modelId="{F5C908F3-4743-43BB-AC6F-6B0E039D0BAB}" srcId="{A13DC3B0-BA2C-4450-B812-86B420CE6FC9}" destId="{D4AB3955-2A39-446D-B333-0B5BE5CD52CC}" srcOrd="2" destOrd="0" parTransId="{5613AE07-2C17-49DF-BEE4-A8A6A7C9BB0B}" sibTransId="{715FA3AF-3391-4A2B-BB5F-B2587F0A8E1B}"/>
    <dgm:cxn modelId="{BB3FCB94-984B-401C-AB2C-6B848AC26EC1}" type="presParOf" srcId="{85AA2D7A-B70E-4FAA-8D0E-6B9F3C05DDB0}" destId="{0F3B3CE5-E5A7-4CAD-8196-EC223A262847}" srcOrd="0" destOrd="0" presId="urn:microsoft.com/office/officeart/2005/8/layout/pyramid1"/>
    <dgm:cxn modelId="{AA401E9A-5641-477F-B93D-0B39F5173D14}" type="presParOf" srcId="{0F3B3CE5-E5A7-4CAD-8196-EC223A262847}" destId="{66455697-3417-4636-A87F-0476EE522BB2}" srcOrd="0" destOrd="0" presId="urn:microsoft.com/office/officeart/2005/8/layout/pyramid1"/>
    <dgm:cxn modelId="{0CD18C0B-2B15-481C-A019-062F9E57781E}" type="presParOf" srcId="{0F3B3CE5-E5A7-4CAD-8196-EC223A262847}" destId="{39B9D7B1-88B6-413E-9C7E-487236CE02B2}" srcOrd="1" destOrd="0" presId="urn:microsoft.com/office/officeart/2005/8/layout/pyramid1"/>
    <dgm:cxn modelId="{2F470463-FEAC-4135-B1BF-7E44FA2EECA5}" type="presParOf" srcId="{85AA2D7A-B70E-4FAA-8D0E-6B9F3C05DDB0}" destId="{0186B15F-8DE9-42B9-BA10-6AB46B55854D}" srcOrd="1" destOrd="0" presId="urn:microsoft.com/office/officeart/2005/8/layout/pyramid1"/>
    <dgm:cxn modelId="{6C9B06E1-6E9D-49CB-94AC-3E6CC7310EEF}" type="presParOf" srcId="{0186B15F-8DE9-42B9-BA10-6AB46B55854D}" destId="{97819886-8834-43EF-ABF4-C273DCB5B10C}" srcOrd="0" destOrd="0" presId="urn:microsoft.com/office/officeart/2005/8/layout/pyramid1"/>
    <dgm:cxn modelId="{4F126C72-1424-4809-9ED5-FAF5A120B1F0}" type="presParOf" srcId="{0186B15F-8DE9-42B9-BA10-6AB46B55854D}" destId="{F5589091-D16F-4D8E-880F-1067FACE7820}" srcOrd="1" destOrd="0" presId="urn:microsoft.com/office/officeart/2005/8/layout/pyramid1"/>
    <dgm:cxn modelId="{19423E7A-FCFD-4281-A0C4-B7BE4BE67309}" type="presParOf" srcId="{85AA2D7A-B70E-4FAA-8D0E-6B9F3C05DDB0}" destId="{4EA2158E-6144-48A1-8334-979EE42342FF}" srcOrd="2" destOrd="0" presId="urn:microsoft.com/office/officeart/2005/8/layout/pyramid1"/>
    <dgm:cxn modelId="{CB043D18-304A-4ED2-9771-FA9644152C18}" type="presParOf" srcId="{4EA2158E-6144-48A1-8334-979EE42342FF}" destId="{47B764EE-5524-41D2-9B48-385FD8E694A4}" srcOrd="0" destOrd="0" presId="urn:microsoft.com/office/officeart/2005/8/layout/pyramid1"/>
    <dgm:cxn modelId="{CF5A2C2C-906C-4574-8435-0086BB22BAD9}" type="presParOf" srcId="{4EA2158E-6144-48A1-8334-979EE42342FF}" destId="{711BA97D-AFF3-4FFB-AAAC-C6705FD1D5BA}" srcOrd="1" destOrd="0" presId="urn:microsoft.com/office/officeart/2005/8/layout/pyramid1"/>
    <dgm:cxn modelId="{786E8131-1C1B-4891-881D-AB429562A81C}" type="presParOf" srcId="{85AA2D7A-B70E-4FAA-8D0E-6B9F3C05DDB0}" destId="{81A86BDF-983E-4FF1-9C2B-C4B0C3442A74}" srcOrd="3" destOrd="0" presId="urn:microsoft.com/office/officeart/2005/8/layout/pyramid1"/>
    <dgm:cxn modelId="{7551FD07-AE14-4431-B52F-31C6AC44DF36}" type="presParOf" srcId="{81A86BDF-983E-4FF1-9C2B-C4B0C3442A74}" destId="{3CAD3CC4-743A-4EE5-A653-6029FB093B4B}" srcOrd="0" destOrd="0" presId="urn:microsoft.com/office/officeart/2005/8/layout/pyramid1"/>
    <dgm:cxn modelId="{8D0D7A5A-3AD5-40EE-89D3-4BEDBCBF52D6}" type="presParOf" srcId="{81A86BDF-983E-4FF1-9C2B-C4B0C3442A74}" destId="{2687F0CD-7F37-4327-9D6A-FD70E5E83FF6}" srcOrd="1" destOrd="0" presId="urn:microsoft.com/office/officeart/2005/8/layout/pyramid1"/>
    <dgm:cxn modelId="{52E77ABA-8B53-49CE-ADEE-0E1D039B96EC}" type="presParOf" srcId="{85AA2D7A-B70E-4FAA-8D0E-6B9F3C05DDB0}" destId="{81BDF5E5-A7DC-4DF3-8CAC-620698C24BB5}" srcOrd="4" destOrd="0" presId="urn:microsoft.com/office/officeart/2005/8/layout/pyramid1"/>
    <dgm:cxn modelId="{CBFDAF8F-FBFE-4311-A520-05C8D8773147}" type="presParOf" srcId="{81BDF5E5-A7DC-4DF3-8CAC-620698C24BB5}" destId="{EDB36895-2260-4C0C-8D14-80566077B9DA}" srcOrd="0" destOrd="0" presId="urn:microsoft.com/office/officeart/2005/8/layout/pyramid1"/>
    <dgm:cxn modelId="{52FFA5EF-A652-45F1-A922-80D7B4C944BA}" type="presParOf" srcId="{81BDF5E5-A7DC-4DF3-8CAC-620698C24BB5}" destId="{8D14E6E6-32F7-4C6D-9C1D-E89A6837E68D}" srcOrd="1" destOrd="0" presId="urn:microsoft.com/office/officeart/2005/8/layout/pyramid1"/>
    <dgm:cxn modelId="{7792F3CB-7351-43F4-9E10-8B8923208C90}" type="presParOf" srcId="{85AA2D7A-B70E-4FAA-8D0E-6B9F3C05DDB0}" destId="{72B06D75-77AB-464A-953B-9F45E4E60726}" srcOrd="5" destOrd="0" presId="urn:microsoft.com/office/officeart/2005/8/layout/pyramid1"/>
    <dgm:cxn modelId="{9D3E93C2-5037-46F9-9D9B-D115A8A4BFD2}" type="presParOf" srcId="{72B06D75-77AB-464A-953B-9F45E4E60726}" destId="{771D1859-B81F-45AC-8A14-77123688F89A}" srcOrd="0" destOrd="0" presId="urn:microsoft.com/office/officeart/2005/8/layout/pyramid1"/>
    <dgm:cxn modelId="{B512F5C5-0E3B-4EC6-B2A9-CF36B968BBC1}" type="presParOf" srcId="{72B06D75-77AB-464A-953B-9F45E4E60726}" destId="{D8BD043D-5A14-4FDB-9355-CCD5B923511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55697-3417-4636-A87F-0476EE522BB2}">
      <dsp:nvSpPr>
        <dsp:cNvPr id="0" name=""/>
        <dsp:cNvSpPr/>
      </dsp:nvSpPr>
      <dsp:spPr>
        <a:xfrm>
          <a:off x="4985938" y="0"/>
          <a:ext cx="2220122" cy="1156332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400" b="1" kern="1200" dirty="0"/>
            <a:t>Konkurētspēja</a:t>
          </a:r>
        </a:p>
      </dsp:txBody>
      <dsp:txXfrm>
        <a:off x="4985938" y="0"/>
        <a:ext cx="2220122" cy="1156332"/>
      </dsp:txXfrm>
    </dsp:sp>
    <dsp:sp modelId="{97819886-8834-43EF-ABF4-C273DCB5B10C}">
      <dsp:nvSpPr>
        <dsp:cNvPr id="0" name=""/>
        <dsp:cNvSpPr/>
      </dsp:nvSpPr>
      <dsp:spPr>
        <a:xfrm>
          <a:off x="3875877" y="1156332"/>
          <a:ext cx="4440244" cy="1156332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-8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400" b="1" kern="1200" dirty="0"/>
            <a:t>Pašizmaksa</a:t>
          </a:r>
          <a:r>
            <a:rPr lang="lv-LV" sz="2400" kern="1200" dirty="0"/>
            <a:t> </a:t>
          </a:r>
          <a:r>
            <a:rPr lang="lv-LV" sz="1800" kern="1200" dirty="0"/>
            <a:t>(salīdzinājums ar tirgu)</a:t>
          </a:r>
        </a:p>
      </dsp:txBody>
      <dsp:txXfrm>
        <a:off x="4652920" y="1156332"/>
        <a:ext cx="2886158" cy="1156332"/>
      </dsp:txXfrm>
    </dsp:sp>
    <dsp:sp modelId="{47B764EE-5524-41D2-9B48-385FD8E694A4}">
      <dsp:nvSpPr>
        <dsp:cNvPr id="0" name=""/>
        <dsp:cNvSpPr/>
      </dsp:nvSpPr>
      <dsp:spPr>
        <a:xfrm>
          <a:off x="2765816" y="2312664"/>
          <a:ext cx="6660366" cy="1156332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-16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400" b="1" kern="1200"/>
            <a:t>Bruto peļņa pa nozarēm</a:t>
          </a:r>
        </a:p>
      </dsp:txBody>
      <dsp:txXfrm>
        <a:off x="3931381" y="2312664"/>
        <a:ext cx="4329237" cy="1156332"/>
      </dsp:txXfrm>
    </dsp:sp>
    <dsp:sp modelId="{3CAD3CC4-743A-4EE5-A653-6029FB093B4B}">
      <dsp:nvSpPr>
        <dsp:cNvPr id="0" name=""/>
        <dsp:cNvSpPr/>
      </dsp:nvSpPr>
      <dsp:spPr>
        <a:xfrm>
          <a:off x="1655755" y="3468996"/>
          <a:ext cx="8880488" cy="1156332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-24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400" b="1" kern="1200"/>
            <a:t>Ieņēmumi/izdevumi (peļņa vai zaudējumi)</a:t>
          </a:r>
        </a:p>
      </dsp:txBody>
      <dsp:txXfrm>
        <a:off x="3209841" y="3468996"/>
        <a:ext cx="5772317" cy="1156332"/>
      </dsp:txXfrm>
    </dsp:sp>
    <dsp:sp modelId="{EDB36895-2260-4C0C-8D14-80566077B9DA}">
      <dsp:nvSpPr>
        <dsp:cNvPr id="0" name=""/>
        <dsp:cNvSpPr/>
      </dsp:nvSpPr>
      <dsp:spPr>
        <a:xfrm>
          <a:off x="545694" y="4625328"/>
          <a:ext cx="11100610" cy="1156332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-32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300" kern="1200" dirty="0"/>
            <a:t>Ražošanas, pārdošanas apjomi, cena</a:t>
          </a:r>
        </a:p>
      </dsp:txBody>
      <dsp:txXfrm>
        <a:off x="2488301" y="4625328"/>
        <a:ext cx="7215396" cy="1156332"/>
      </dsp:txXfrm>
    </dsp:sp>
    <dsp:sp modelId="{771D1859-B81F-45AC-8A14-77123688F89A}">
      <dsp:nvSpPr>
        <dsp:cNvPr id="0" name=""/>
        <dsp:cNvSpPr/>
      </dsp:nvSpPr>
      <dsp:spPr>
        <a:xfrm>
          <a:off x="0" y="5781660"/>
          <a:ext cx="12192000" cy="568441"/>
        </a:xfrm>
        <a:prstGeom prst="trapezoid">
          <a:avLst>
            <a:gd name="adj" fmla="val 95998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400" kern="1200" dirty="0"/>
            <a:t>Likumu prasības, dokumentu apstrāde (VID)</a:t>
          </a:r>
        </a:p>
      </dsp:txBody>
      <dsp:txXfrm>
        <a:off x="2133599" y="5781660"/>
        <a:ext cx="7924800" cy="568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E23FD-2EFC-472D-9625-A09DE4BCDAA5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CE83B-B636-43D7-B770-71AFF51BF9B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7581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60DC-A00A-B582-675D-4F9CCD60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9C6EA-71C3-007A-98CC-C9ECFB2CD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4EF65D-FCEC-D9D3-64FB-E15E7C763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EC245-4BE7-FE8E-363B-977C30EF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F9892-4FA8-4E47-8751-DA9332AF5A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07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A95BB-4EC2-418D-9889-F0DF0C0AC02D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7517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B6945-435C-F5F8-8536-16AB44F5E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0AAE9-0D56-4DC0-003E-3CE0CCC5F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8E235-82CF-ECFA-1B89-46322DE4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EB22C-8D3F-A7AB-E6BB-FBC54639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E2A07-F8A6-DC60-338B-55EECA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2210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8DF41-6367-42A5-9353-54CBD4B0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EC6C-CE77-EC61-393D-40D0FB82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C9500-4796-0E5A-3A17-3C29FE43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3FC35-8FDE-0B50-0D21-41994D5A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A8C7E-F999-BE97-2C20-F61B5CB0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449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6B0B-F266-333F-8A17-ABBC0C2D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A3042-2765-B159-A86D-37EB8C18B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18BB8-371E-1D16-B77D-63004A0AF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0A1B7-EE4B-4858-0E47-8EF38EDEF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52DEF-839B-27C7-5C0E-F0B99FE6A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882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0024-933C-0DC8-0548-2571711C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688CE-833B-A84F-9EE8-3F92C5C1C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5AB2F-E0FE-A031-6AD4-EF3090620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62F0B-596D-013C-F984-938D2BD0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C215A-6B59-6E01-1E67-2CDF30E8E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E241B3-E5DF-2ACC-B300-071F8D695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12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6CC7-A24A-D0B2-5958-4643693C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49BFF-9032-A960-0D92-1F0726AC8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84AC0-3DF9-B232-1961-8A373706E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43AC37-CE03-0E03-EC7A-64CD1F0FD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0EE3BC-B9AB-56C8-3E77-EEA85D78F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9FE67F-741F-5FEC-8562-713BC806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B63FB-E223-4BF3-B87A-E1E6A6F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1505D3-60EB-E7A0-5ABA-F753A087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507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1113C-D354-D18B-5168-F72CBE07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B0C31-9223-7F44-138E-C7C5F8166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1C63A-2B3E-9486-5D9B-B86047A7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4AC93-AB59-29A0-08AE-730BE10E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215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A8598-7467-3641-8061-CE9CE2411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7E798-B358-F0AE-AA6E-1F7AE3070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45028-E4A0-4126-1833-69CD8BE7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501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FA951-96F1-A083-4395-4883A725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6BE89-E22F-814F-B25D-F57C5327E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AAD9B-94B9-331D-D2AF-086E370B0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C49BE-FAB4-EFA4-D583-2DF11656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C09C9-6674-304A-36D6-18091006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3B161-55DC-3CEE-3153-1108C7ADD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5087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4800-0B16-ABBD-2DC2-2BA3422D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813A4-22C5-FD9E-FA88-5BB859504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B77D8-D4E0-6960-6C7F-27C9159ED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41EDA-0230-C8A3-923A-56AF4E546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559E9-4F24-5D36-C818-360A1BD6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5F69B-A6F5-55E9-5D1C-1D6E1F92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45699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A7B8-CFC7-AA2F-BA7C-C43C9938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342CE-F4BE-215E-936E-13D6C3711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33B69-000E-41B5-0D7F-03EA9044C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DF7E0-B816-9E64-F3F2-961CB0BC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452CF-C223-CDE4-2093-E3FFCBF3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244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BFB134-9AB5-29D2-5A8D-1C97BB539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17F3D-9340-41DA-821C-845E4CD6F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F64BE-D4AC-01C6-549C-560821209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EE0FC-C292-B9BE-E638-EE1B8E6B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DA5CD-DC65-751D-9436-0E71B1265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870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259330E-45A9-4294-A077-3852502CC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442913"/>
            <a:ext cx="6901699" cy="1843087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Click to add title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D8EB0F-A394-8CB7-7D17-84C42178FD3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81037" y="2645229"/>
            <a:ext cx="10829925" cy="331960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48640" indent="-285750">
              <a:buFont typeface="Arial" panose="020B0604020202020204" pitchFamily="34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624CDB3-40DA-BA45-194C-0EF1E9C57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V="1">
            <a:off x="7703216" y="0"/>
            <a:ext cx="4288839" cy="2239437"/>
          </a:xfrm>
          <a:custGeom>
            <a:avLst/>
            <a:gdLst>
              <a:gd name="connsiteX0" fmla="*/ 2347485 w 4865144"/>
              <a:gd name="connsiteY0" fmla="*/ 2540357 h 2540357"/>
              <a:gd name="connsiteX1" fmla="*/ 566486 w 4865144"/>
              <a:gd name="connsiteY1" fmla="*/ 1558284 h 2540357"/>
              <a:gd name="connsiteX2" fmla="*/ 376684 w 4865144"/>
              <a:gd name="connsiteY2" fmla="*/ 1307041 h 2540357"/>
              <a:gd name="connsiteX3" fmla="*/ 0 w 4865144"/>
              <a:gd name="connsiteY3" fmla="*/ 515488 h 2540357"/>
              <a:gd name="connsiteX4" fmla="*/ 57187 w 4865144"/>
              <a:gd name="connsiteY4" fmla="*/ 83613 h 2540357"/>
              <a:gd name="connsiteX5" fmla="*/ 85241 w 4865144"/>
              <a:gd name="connsiteY5" fmla="*/ 0 h 2540357"/>
              <a:gd name="connsiteX6" fmla="*/ 4819156 w 4865144"/>
              <a:gd name="connsiteY6" fmla="*/ 0 h 2540357"/>
              <a:gd name="connsiteX7" fmla="*/ 4827943 w 4865144"/>
              <a:gd name="connsiteY7" fmla="*/ 42917 h 2540357"/>
              <a:gd name="connsiteX8" fmla="*/ 4865144 w 4865144"/>
              <a:gd name="connsiteY8" fmla="*/ 515488 h 2540357"/>
              <a:gd name="connsiteX9" fmla="*/ 4612386 w 4865144"/>
              <a:gd name="connsiteY9" fmla="*/ 1189035 h 2540357"/>
              <a:gd name="connsiteX10" fmla="*/ 3864031 w 4865144"/>
              <a:gd name="connsiteY10" fmla="*/ 1816207 h 2540357"/>
              <a:gd name="connsiteX11" fmla="*/ 3699494 w 4865144"/>
              <a:gd name="connsiteY11" fmla="*/ 1936178 h 2540357"/>
              <a:gd name="connsiteX12" fmla="*/ 2347485 w 4865144"/>
              <a:gd name="connsiteY12" fmla="*/ 2540357 h 25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5144" h="2540357">
                <a:moveTo>
                  <a:pt x="2347485" y="2540357"/>
                </a:moveTo>
                <a:cubicBezTo>
                  <a:pt x="1595370" y="2540357"/>
                  <a:pt x="1062712" y="2246669"/>
                  <a:pt x="566486" y="1558284"/>
                </a:cubicBezTo>
                <a:cubicBezTo>
                  <a:pt x="501550" y="1468181"/>
                  <a:pt x="438072" y="1386236"/>
                  <a:pt x="376684" y="1307041"/>
                </a:cubicBezTo>
                <a:cubicBezTo>
                  <a:pt x="122255" y="978668"/>
                  <a:pt x="0" y="807898"/>
                  <a:pt x="0" y="515488"/>
                </a:cubicBezTo>
                <a:cubicBezTo>
                  <a:pt x="0" y="370314"/>
                  <a:pt x="19158" y="226024"/>
                  <a:pt x="57187" y="83613"/>
                </a:cubicBezTo>
                <a:lnTo>
                  <a:pt x="85241" y="0"/>
                </a:lnTo>
                <a:lnTo>
                  <a:pt x="4819156" y="0"/>
                </a:lnTo>
                <a:lnTo>
                  <a:pt x="4827943" y="42917"/>
                </a:lnTo>
                <a:cubicBezTo>
                  <a:pt x="4852551" y="195232"/>
                  <a:pt x="4865144" y="353315"/>
                  <a:pt x="4865144" y="515488"/>
                </a:cubicBezTo>
                <a:cubicBezTo>
                  <a:pt x="4865144" y="774296"/>
                  <a:pt x="4787155" y="982010"/>
                  <a:pt x="4612386" y="1189035"/>
                </a:cubicBezTo>
                <a:cubicBezTo>
                  <a:pt x="4429578" y="1405594"/>
                  <a:pt x="4154895" y="1605055"/>
                  <a:pt x="3864031" y="1816207"/>
                </a:cubicBezTo>
                <a:cubicBezTo>
                  <a:pt x="3810369" y="1855117"/>
                  <a:pt x="3754930" y="1895402"/>
                  <a:pt x="3699494" y="1936178"/>
                </a:cubicBezTo>
                <a:cubicBezTo>
                  <a:pt x="3203269" y="2301103"/>
                  <a:pt x="2841097" y="2540357"/>
                  <a:pt x="2347485" y="254035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2D2A668-8DEF-24A0-5BA2-B006075A4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V="1">
            <a:off x="7482785" y="-13335"/>
            <a:ext cx="4629749" cy="2423160"/>
          </a:xfrm>
          <a:custGeom>
            <a:avLst/>
            <a:gdLst>
              <a:gd name="connsiteX0" fmla="*/ 2534081 w 5251863"/>
              <a:gd name="connsiteY0" fmla="*/ 2733640 h 2733640"/>
              <a:gd name="connsiteX1" fmla="*/ 611515 w 5251863"/>
              <a:gd name="connsiteY1" fmla="*/ 1637197 h 2733640"/>
              <a:gd name="connsiteX2" fmla="*/ 406625 w 5251863"/>
              <a:gd name="connsiteY2" fmla="*/ 1356697 h 2733640"/>
              <a:gd name="connsiteX3" fmla="*/ 0 w 5251863"/>
              <a:gd name="connsiteY3" fmla="*/ 472961 h 2733640"/>
              <a:gd name="connsiteX4" fmla="*/ 15472 w 5251863"/>
              <a:gd name="connsiteY4" fmla="*/ 230720 h 2733640"/>
              <a:gd name="connsiteX5" fmla="*/ 59957 w 5251863"/>
              <a:gd name="connsiteY5" fmla="*/ 0 h 2733640"/>
              <a:gd name="connsiteX6" fmla="*/ 5218026 w 5251863"/>
              <a:gd name="connsiteY6" fmla="*/ 0 h 2733640"/>
              <a:gd name="connsiteX7" fmla="*/ 5241745 w 5251863"/>
              <a:gd name="connsiteY7" fmla="*/ 205032 h 2733640"/>
              <a:gd name="connsiteX8" fmla="*/ 5251863 w 5251863"/>
              <a:gd name="connsiteY8" fmla="*/ 472961 h 2733640"/>
              <a:gd name="connsiteX9" fmla="*/ 4979014 w 5251863"/>
              <a:gd name="connsiteY9" fmla="*/ 1224949 h 2733640"/>
              <a:gd name="connsiteX10" fmla="*/ 4171175 w 5251863"/>
              <a:gd name="connsiteY10" fmla="*/ 1925157 h 2733640"/>
              <a:gd name="connsiteX11" fmla="*/ 3993558 w 5251863"/>
              <a:gd name="connsiteY11" fmla="*/ 2059101 h 2733640"/>
              <a:gd name="connsiteX12" fmla="*/ 2534081 w 5251863"/>
              <a:gd name="connsiteY12" fmla="*/ 2733640 h 273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51863" h="2733640">
                <a:moveTo>
                  <a:pt x="2534081" y="2733640"/>
                </a:moveTo>
                <a:cubicBezTo>
                  <a:pt x="1722182" y="2733640"/>
                  <a:pt x="1147184" y="2405750"/>
                  <a:pt x="611515" y="1637197"/>
                </a:cubicBezTo>
                <a:cubicBezTo>
                  <a:pt x="541416" y="1536604"/>
                  <a:pt x="472894" y="1445115"/>
                  <a:pt x="406625" y="1356697"/>
                </a:cubicBezTo>
                <a:cubicBezTo>
                  <a:pt x="131973" y="990082"/>
                  <a:pt x="0" y="799426"/>
                  <a:pt x="0" y="472961"/>
                </a:cubicBezTo>
                <a:cubicBezTo>
                  <a:pt x="0" y="391921"/>
                  <a:pt x="5170" y="311128"/>
                  <a:pt x="15472" y="230720"/>
                </a:cubicBezTo>
                <a:lnTo>
                  <a:pt x="59957" y="0"/>
                </a:lnTo>
                <a:lnTo>
                  <a:pt x="5218026" y="0"/>
                </a:lnTo>
                <a:lnTo>
                  <a:pt x="5241745" y="205032"/>
                </a:lnTo>
                <a:cubicBezTo>
                  <a:pt x="5248464" y="293044"/>
                  <a:pt x="5251863" y="382432"/>
                  <a:pt x="5251863" y="472961"/>
                </a:cubicBezTo>
                <a:cubicBezTo>
                  <a:pt x="5251863" y="761910"/>
                  <a:pt x="5167674" y="993814"/>
                  <a:pt x="4979014" y="1224949"/>
                </a:cubicBezTo>
                <a:cubicBezTo>
                  <a:pt x="4781676" y="1466726"/>
                  <a:pt x="4485157" y="1689416"/>
                  <a:pt x="4171175" y="1925157"/>
                </a:cubicBezTo>
                <a:cubicBezTo>
                  <a:pt x="4113246" y="1968599"/>
                  <a:pt x="4053402" y="2013577"/>
                  <a:pt x="3993558" y="2059101"/>
                </a:cubicBezTo>
                <a:cubicBezTo>
                  <a:pt x="3457890" y="2466524"/>
                  <a:pt x="3066929" y="2733640"/>
                  <a:pt x="2534081" y="273364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3BDF149-6527-9883-E5AD-5AECD69DE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92954" y="1"/>
            <a:ext cx="3828033" cy="2051003"/>
          </a:xfrm>
          <a:custGeom>
            <a:avLst/>
            <a:gdLst>
              <a:gd name="connsiteX0" fmla="*/ 48561 w 3828033"/>
              <a:gd name="connsiteY0" fmla="*/ 0 h 2051003"/>
              <a:gd name="connsiteX1" fmla="*/ 3738569 w 3828033"/>
              <a:gd name="connsiteY1" fmla="*/ 0 h 2051003"/>
              <a:gd name="connsiteX2" fmla="*/ 3783037 w 3828033"/>
              <a:gd name="connsiteY2" fmla="*/ 131595 h 2051003"/>
              <a:gd name="connsiteX3" fmla="*/ 3828033 w 3828033"/>
              <a:gd name="connsiteY3" fmla="*/ 469010 h 2051003"/>
              <a:gd name="connsiteX4" fmla="*/ 3531647 w 3828033"/>
              <a:gd name="connsiteY4" fmla="*/ 1087435 h 2051003"/>
              <a:gd name="connsiteX5" fmla="*/ 3382306 w 3828033"/>
              <a:gd name="connsiteY5" fmla="*/ 1283727 h 2051003"/>
              <a:gd name="connsiteX6" fmla="*/ 1980966 w 3828033"/>
              <a:gd name="connsiteY6" fmla="*/ 2051003 h 2051003"/>
              <a:gd name="connsiteX7" fmla="*/ 917167 w 3828033"/>
              <a:gd name="connsiteY7" fmla="*/ 1578970 h 2051003"/>
              <a:gd name="connsiteX8" fmla="*/ 787704 w 3828033"/>
              <a:gd name="connsiteY8" fmla="*/ 1485237 h 2051003"/>
              <a:gd name="connsiteX9" fmla="*/ 198877 w 3828033"/>
              <a:gd name="connsiteY9" fmla="*/ 995240 h 2051003"/>
              <a:gd name="connsiteX10" fmla="*/ 0 w 3828033"/>
              <a:gd name="connsiteY10" fmla="*/ 469010 h 2051003"/>
              <a:gd name="connsiteX11" fmla="*/ 45559 w 3828033"/>
              <a:gd name="connsiteY11" fmla="*/ 11416 h 205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28033" h="2051003">
                <a:moveTo>
                  <a:pt x="48561" y="0"/>
                </a:moveTo>
                <a:lnTo>
                  <a:pt x="3738569" y="0"/>
                </a:lnTo>
                <a:lnTo>
                  <a:pt x="3783037" y="131595"/>
                </a:lnTo>
                <a:cubicBezTo>
                  <a:pt x="3812959" y="242859"/>
                  <a:pt x="3828033" y="355590"/>
                  <a:pt x="3828033" y="469010"/>
                </a:cubicBezTo>
                <a:cubicBezTo>
                  <a:pt x="3828033" y="697465"/>
                  <a:pt x="3731840" y="830884"/>
                  <a:pt x="3531647" y="1087435"/>
                </a:cubicBezTo>
                <a:cubicBezTo>
                  <a:pt x="3483347" y="1149310"/>
                  <a:pt x="3433400" y="1213332"/>
                  <a:pt x="3382306" y="1283727"/>
                </a:cubicBezTo>
                <a:cubicBezTo>
                  <a:pt x="2991862" y="1821551"/>
                  <a:pt x="2572752" y="2051003"/>
                  <a:pt x="1980966" y="2051003"/>
                </a:cubicBezTo>
                <a:cubicBezTo>
                  <a:pt x="1592577" y="2051003"/>
                  <a:pt x="1307610" y="1864080"/>
                  <a:pt x="917167" y="1578970"/>
                </a:cubicBezTo>
                <a:cubicBezTo>
                  <a:pt x="873548" y="1547112"/>
                  <a:pt x="829927" y="1515637"/>
                  <a:pt x="787704" y="1485237"/>
                </a:cubicBezTo>
                <a:cubicBezTo>
                  <a:pt x="558844" y="1320269"/>
                  <a:pt x="342715" y="1164433"/>
                  <a:pt x="198877" y="995240"/>
                </a:cubicBezTo>
                <a:cubicBezTo>
                  <a:pt x="61365" y="833495"/>
                  <a:pt x="0" y="671213"/>
                  <a:pt x="0" y="469010"/>
                </a:cubicBezTo>
                <a:cubicBezTo>
                  <a:pt x="0" y="310633"/>
                  <a:pt x="15484" y="157247"/>
                  <a:pt x="45559" y="11416"/>
                </a:cubicBez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5471925-F840-BF0B-4DCE-A806EA3D1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9" y="6170491"/>
            <a:ext cx="240506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2/3/20XX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3F9556F-DAA8-7F4B-6338-FF7878F58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2313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1D350D2-28D7-3BAD-6A43-0D8B85042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5900" y="6170490"/>
            <a:ext cx="2405062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98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CE88E-D7C1-5FE6-7CA1-E9B21676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6ABB4-4585-4600-3692-86B78DC89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D4047-7AD1-84B6-55AA-92EC770D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6EE27C-36A0-44F6-B202-3CA586023268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041CF-A36F-0C7D-E285-675D23792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4B6CC-A72B-2D94-8C1B-0DBC54CE1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5AFB1-4FBD-4C75-B414-B877359BE0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0125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D7079-FEE6-E3D0-175F-5112F627C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Konsultāciju atbalsts akvakultūras nozares uzņēmējiem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D86CA-EEE3-9CCD-A599-5C228EECC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/>
              <a:t>Dzintars Vaivods, SIA Latvijas Lauku konsultāciju un izglītības centrs </a:t>
            </a:r>
          </a:p>
          <a:p>
            <a:r>
              <a:rPr lang="lv-LV" dirty="0"/>
              <a:t>Finanšu un klientu apkalpošanas direktors</a:t>
            </a:r>
          </a:p>
        </p:txBody>
      </p:sp>
    </p:spTree>
    <p:extLst>
      <p:ext uri="{BB962C8B-B14F-4D97-AF65-F5344CB8AC3E}">
        <p14:creationId xmlns:p14="http://schemas.microsoft.com/office/powerpoint/2010/main" val="272047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D2200-56BB-EBA5-79A5-08F09904A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✅ </a:t>
            </a:r>
            <a:r>
              <a:rPr lang="lv-LV" b="1" dirty="0"/>
              <a:t>Atziņas par nozari no konsultāciju procesa «Zināšanu </a:t>
            </a:r>
            <a:r>
              <a:rPr lang="lv-LV" b="1" dirty="0" err="1"/>
              <a:t>pārnese</a:t>
            </a:r>
            <a:r>
              <a:rPr lang="lv-LV" b="1" dirty="0"/>
              <a:t> akvakultūrā» 2025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4BF36-5C40-8937-2E05-F8A19AF65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Nozarē ienāk jauni uzņēmēji</a:t>
            </a:r>
          </a:p>
          <a:p>
            <a:r>
              <a:rPr lang="lv-LV" b="1" dirty="0"/>
              <a:t>Ir interese par investīcijām, jaunām tehnoloģijām</a:t>
            </a:r>
            <a:endParaRPr lang="en-US" b="1" dirty="0"/>
          </a:p>
          <a:p>
            <a:r>
              <a:rPr lang="lv-LV" b="1" dirty="0"/>
              <a:t>Vēlme radīt pievienoto vērtību, eksportēt</a:t>
            </a:r>
            <a:endParaRPr lang="en-US" b="1" dirty="0"/>
          </a:p>
          <a:p>
            <a:r>
              <a:rPr lang="lv-LV" b="1" dirty="0"/>
              <a:t>Ļoti atšķirīgs finanšu </a:t>
            </a:r>
            <a:r>
              <a:rPr lang="lv-LV" b="1" dirty="0" err="1"/>
              <a:t>pratības</a:t>
            </a:r>
            <a:r>
              <a:rPr lang="lv-LV" b="1" dirty="0"/>
              <a:t> līmenis</a:t>
            </a:r>
            <a:endParaRPr lang="en-US" b="1" dirty="0"/>
          </a:p>
          <a:p>
            <a:r>
              <a:rPr lang="lv-LV" b="1" dirty="0"/>
              <a:t>Maz uzņēmēju, kuri akvakultūru redz kā galveno biznesu</a:t>
            </a:r>
            <a:endParaRPr lang="en-US" b="1" dirty="0"/>
          </a:p>
          <a:p>
            <a:r>
              <a:rPr lang="lv-LV" b="1" dirty="0"/>
              <a:t>Grūtības iegūt korektus datus analīzei</a:t>
            </a:r>
          </a:p>
          <a:p>
            <a:r>
              <a:rPr lang="lv-LV" b="1" dirty="0"/>
              <a:t>Jautājums kāpēc Lietuvā un Igaunijā var nopelnīt labāk?</a:t>
            </a:r>
            <a:endParaRPr lang="en-US" b="1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2317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C7C8-EE76-FD74-DA57-3C12E5F35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Galvenais nozares izaicinājums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FF8EB9-4120-7D1A-720B-775842542B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656" y="1825625"/>
            <a:ext cx="6653364" cy="457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36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88FE1-C4B6-DC17-4E4B-508EE605F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4F6F754A-3ACD-413A-73FD-EB85228A45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818637"/>
              </p:ext>
            </p:extLst>
          </p:nvPr>
        </p:nvGraphicFramePr>
        <p:xfrm>
          <a:off x="0" y="138722"/>
          <a:ext cx="12192000" cy="6350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E52735-BA2C-9AB2-1DFB-524E5308B512}"/>
              </a:ext>
            </a:extLst>
          </p:cNvPr>
          <p:cNvCxnSpPr>
            <a:cxnSpLocks/>
          </p:cNvCxnSpPr>
          <p:nvPr/>
        </p:nvCxnSpPr>
        <p:spPr>
          <a:xfrm>
            <a:off x="1417864" y="4746740"/>
            <a:ext cx="9356271" cy="0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98C1978-4163-8451-0112-868F62B0F65F}"/>
              </a:ext>
            </a:extLst>
          </p:cNvPr>
          <p:cNvSpPr txBox="1">
            <a:spLocks/>
          </p:cNvSpPr>
          <p:nvPr/>
        </p:nvSpPr>
        <p:spPr>
          <a:xfrm>
            <a:off x="198047" y="369176"/>
            <a:ext cx="8770571" cy="16065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900" b="1" dirty="0">
                <a:latin typeface="+mj-lt"/>
                <a:ea typeface="+mj-ea"/>
                <a:cs typeface="+mj-cs"/>
              </a:rPr>
              <a:t>Virzība uz konkurētspēju</a:t>
            </a:r>
          </a:p>
        </p:txBody>
      </p:sp>
    </p:spTree>
    <p:extLst>
      <p:ext uri="{BB962C8B-B14F-4D97-AF65-F5344CB8AC3E}">
        <p14:creationId xmlns:p14="http://schemas.microsoft.com/office/powerpoint/2010/main" val="360107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10025" y="685800"/>
            <a:ext cx="1326697" cy="13266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47720" y="685800"/>
            <a:ext cx="1326697" cy="132669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328872" y="685800"/>
            <a:ext cx="1326697" cy="132669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369006" y="685800"/>
            <a:ext cx="1326697" cy="132669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06128" y="3429000"/>
            <a:ext cx="1729186" cy="1642814"/>
            <a:chOff x="0" y="0"/>
            <a:chExt cx="683135" cy="6490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3135" cy="649013"/>
            </a:xfrm>
            <a:custGeom>
              <a:avLst/>
              <a:gdLst/>
              <a:ahLst/>
              <a:cxnLst/>
              <a:rect l="l" t="t" r="r" b="b"/>
              <a:pathLst>
                <a:path w="683135" h="649013">
                  <a:moveTo>
                    <a:pt x="152225" y="0"/>
                  </a:moveTo>
                  <a:lnTo>
                    <a:pt x="530910" y="0"/>
                  </a:lnTo>
                  <a:cubicBezTo>
                    <a:pt x="571283" y="0"/>
                    <a:pt x="610002" y="16038"/>
                    <a:pt x="638550" y="44586"/>
                  </a:cubicBezTo>
                  <a:cubicBezTo>
                    <a:pt x="667097" y="73133"/>
                    <a:pt x="683135" y="111852"/>
                    <a:pt x="683135" y="152225"/>
                  </a:cubicBezTo>
                  <a:lnTo>
                    <a:pt x="683135" y="496788"/>
                  </a:lnTo>
                  <a:cubicBezTo>
                    <a:pt x="683135" y="537160"/>
                    <a:pt x="667097" y="575879"/>
                    <a:pt x="638550" y="604427"/>
                  </a:cubicBezTo>
                  <a:cubicBezTo>
                    <a:pt x="610002" y="632975"/>
                    <a:pt x="571283" y="649013"/>
                    <a:pt x="530910" y="649013"/>
                  </a:cubicBezTo>
                  <a:lnTo>
                    <a:pt x="152225" y="649013"/>
                  </a:lnTo>
                  <a:cubicBezTo>
                    <a:pt x="111852" y="649013"/>
                    <a:pt x="73133" y="632975"/>
                    <a:pt x="44586" y="604427"/>
                  </a:cubicBezTo>
                  <a:cubicBezTo>
                    <a:pt x="16038" y="575879"/>
                    <a:pt x="0" y="537160"/>
                    <a:pt x="0" y="496788"/>
                  </a:cubicBezTo>
                  <a:lnTo>
                    <a:pt x="0" y="152225"/>
                  </a:lnTo>
                  <a:cubicBezTo>
                    <a:pt x="0" y="111852"/>
                    <a:pt x="16038" y="73133"/>
                    <a:pt x="44586" y="44586"/>
                  </a:cubicBezTo>
                  <a:cubicBezTo>
                    <a:pt x="73133" y="16038"/>
                    <a:pt x="111852" y="0"/>
                    <a:pt x="152225" y="0"/>
                  </a:cubicBezTo>
                  <a:close/>
                </a:path>
              </a:pathLst>
            </a:custGeom>
            <a:solidFill>
              <a:srgbClr val="565D22"/>
            </a:solidFill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25190" y="3429000"/>
            <a:ext cx="1729186" cy="1642814"/>
            <a:chOff x="0" y="0"/>
            <a:chExt cx="683135" cy="6490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3135" cy="649013"/>
            </a:xfrm>
            <a:custGeom>
              <a:avLst/>
              <a:gdLst/>
              <a:ahLst/>
              <a:cxnLst/>
              <a:rect l="l" t="t" r="r" b="b"/>
              <a:pathLst>
                <a:path w="683135" h="649013">
                  <a:moveTo>
                    <a:pt x="152225" y="0"/>
                  </a:moveTo>
                  <a:lnTo>
                    <a:pt x="530910" y="0"/>
                  </a:lnTo>
                  <a:cubicBezTo>
                    <a:pt x="571283" y="0"/>
                    <a:pt x="610002" y="16038"/>
                    <a:pt x="638550" y="44586"/>
                  </a:cubicBezTo>
                  <a:cubicBezTo>
                    <a:pt x="667097" y="73133"/>
                    <a:pt x="683135" y="111852"/>
                    <a:pt x="683135" y="152225"/>
                  </a:cubicBezTo>
                  <a:lnTo>
                    <a:pt x="683135" y="496788"/>
                  </a:lnTo>
                  <a:cubicBezTo>
                    <a:pt x="683135" y="537160"/>
                    <a:pt x="667097" y="575879"/>
                    <a:pt x="638550" y="604427"/>
                  </a:cubicBezTo>
                  <a:cubicBezTo>
                    <a:pt x="610002" y="632975"/>
                    <a:pt x="571283" y="649013"/>
                    <a:pt x="530910" y="649013"/>
                  </a:cubicBezTo>
                  <a:lnTo>
                    <a:pt x="152225" y="649013"/>
                  </a:lnTo>
                  <a:cubicBezTo>
                    <a:pt x="111852" y="649013"/>
                    <a:pt x="73133" y="632975"/>
                    <a:pt x="44586" y="604427"/>
                  </a:cubicBezTo>
                  <a:cubicBezTo>
                    <a:pt x="16038" y="575879"/>
                    <a:pt x="0" y="537160"/>
                    <a:pt x="0" y="496788"/>
                  </a:cubicBezTo>
                  <a:lnTo>
                    <a:pt x="0" y="152225"/>
                  </a:lnTo>
                  <a:cubicBezTo>
                    <a:pt x="0" y="111852"/>
                    <a:pt x="16038" y="73133"/>
                    <a:pt x="44586" y="44586"/>
                  </a:cubicBezTo>
                  <a:cubicBezTo>
                    <a:pt x="73133" y="16038"/>
                    <a:pt x="111852" y="0"/>
                    <a:pt x="152225" y="0"/>
                  </a:cubicBezTo>
                  <a:close/>
                </a:path>
              </a:pathLst>
            </a:custGeom>
            <a:solidFill>
              <a:srgbClr val="565D22"/>
            </a:solidFill>
          </p:spPr>
          <p:txBody>
            <a:bodyPr/>
            <a:lstStyle/>
            <a:p>
              <a:endParaRPr lang="lv-LV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46476" y="3429000"/>
            <a:ext cx="1729186" cy="1642814"/>
            <a:chOff x="0" y="0"/>
            <a:chExt cx="683135" cy="6490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3135" cy="649013"/>
            </a:xfrm>
            <a:custGeom>
              <a:avLst/>
              <a:gdLst/>
              <a:ahLst/>
              <a:cxnLst/>
              <a:rect l="l" t="t" r="r" b="b"/>
              <a:pathLst>
                <a:path w="683135" h="649013">
                  <a:moveTo>
                    <a:pt x="152225" y="0"/>
                  </a:moveTo>
                  <a:lnTo>
                    <a:pt x="530910" y="0"/>
                  </a:lnTo>
                  <a:cubicBezTo>
                    <a:pt x="571283" y="0"/>
                    <a:pt x="610002" y="16038"/>
                    <a:pt x="638550" y="44586"/>
                  </a:cubicBezTo>
                  <a:cubicBezTo>
                    <a:pt x="667097" y="73133"/>
                    <a:pt x="683135" y="111852"/>
                    <a:pt x="683135" y="152225"/>
                  </a:cubicBezTo>
                  <a:lnTo>
                    <a:pt x="683135" y="496788"/>
                  </a:lnTo>
                  <a:cubicBezTo>
                    <a:pt x="683135" y="537160"/>
                    <a:pt x="667097" y="575879"/>
                    <a:pt x="638550" y="604427"/>
                  </a:cubicBezTo>
                  <a:cubicBezTo>
                    <a:pt x="610002" y="632975"/>
                    <a:pt x="571283" y="649013"/>
                    <a:pt x="530910" y="649013"/>
                  </a:cubicBezTo>
                  <a:lnTo>
                    <a:pt x="152225" y="649013"/>
                  </a:lnTo>
                  <a:cubicBezTo>
                    <a:pt x="111852" y="649013"/>
                    <a:pt x="73133" y="632975"/>
                    <a:pt x="44586" y="604427"/>
                  </a:cubicBezTo>
                  <a:cubicBezTo>
                    <a:pt x="16038" y="575879"/>
                    <a:pt x="0" y="537160"/>
                    <a:pt x="0" y="496788"/>
                  </a:cubicBezTo>
                  <a:lnTo>
                    <a:pt x="0" y="152225"/>
                  </a:lnTo>
                  <a:cubicBezTo>
                    <a:pt x="0" y="111852"/>
                    <a:pt x="16038" y="73133"/>
                    <a:pt x="44586" y="44586"/>
                  </a:cubicBezTo>
                  <a:cubicBezTo>
                    <a:pt x="73133" y="16038"/>
                    <a:pt x="111852" y="0"/>
                    <a:pt x="152225" y="0"/>
                  </a:cubicBezTo>
                  <a:close/>
                </a:path>
              </a:pathLst>
            </a:custGeom>
            <a:solidFill>
              <a:srgbClr val="565D22"/>
            </a:solidFill>
          </p:spPr>
          <p:txBody>
            <a:bodyPr/>
            <a:lstStyle/>
            <a:p>
              <a:endParaRPr lang="lv-LV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67761" y="3429000"/>
            <a:ext cx="1729186" cy="1642814"/>
            <a:chOff x="0" y="0"/>
            <a:chExt cx="683135" cy="64901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3135" cy="649013"/>
            </a:xfrm>
            <a:custGeom>
              <a:avLst/>
              <a:gdLst/>
              <a:ahLst/>
              <a:cxnLst/>
              <a:rect l="l" t="t" r="r" b="b"/>
              <a:pathLst>
                <a:path w="683135" h="649013">
                  <a:moveTo>
                    <a:pt x="152225" y="0"/>
                  </a:moveTo>
                  <a:lnTo>
                    <a:pt x="530910" y="0"/>
                  </a:lnTo>
                  <a:cubicBezTo>
                    <a:pt x="571283" y="0"/>
                    <a:pt x="610002" y="16038"/>
                    <a:pt x="638550" y="44586"/>
                  </a:cubicBezTo>
                  <a:cubicBezTo>
                    <a:pt x="667097" y="73133"/>
                    <a:pt x="683135" y="111852"/>
                    <a:pt x="683135" y="152225"/>
                  </a:cubicBezTo>
                  <a:lnTo>
                    <a:pt x="683135" y="496788"/>
                  </a:lnTo>
                  <a:cubicBezTo>
                    <a:pt x="683135" y="537160"/>
                    <a:pt x="667097" y="575879"/>
                    <a:pt x="638550" y="604427"/>
                  </a:cubicBezTo>
                  <a:cubicBezTo>
                    <a:pt x="610002" y="632975"/>
                    <a:pt x="571283" y="649013"/>
                    <a:pt x="530910" y="649013"/>
                  </a:cubicBezTo>
                  <a:lnTo>
                    <a:pt x="152225" y="649013"/>
                  </a:lnTo>
                  <a:cubicBezTo>
                    <a:pt x="111852" y="649013"/>
                    <a:pt x="73133" y="632975"/>
                    <a:pt x="44586" y="604427"/>
                  </a:cubicBezTo>
                  <a:cubicBezTo>
                    <a:pt x="16038" y="575879"/>
                    <a:pt x="0" y="537160"/>
                    <a:pt x="0" y="496788"/>
                  </a:cubicBezTo>
                  <a:lnTo>
                    <a:pt x="0" y="152225"/>
                  </a:lnTo>
                  <a:cubicBezTo>
                    <a:pt x="0" y="111852"/>
                    <a:pt x="16038" y="73133"/>
                    <a:pt x="44586" y="44586"/>
                  </a:cubicBezTo>
                  <a:cubicBezTo>
                    <a:pt x="73133" y="16038"/>
                    <a:pt x="111852" y="0"/>
                    <a:pt x="152225" y="0"/>
                  </a:cubicBezTo>
                  <a:close/>
                </a:path>
              </a:pathLst>
            </a:custGeom>
            <a:solidFill>
              <a:srgbClr val="565D22"/>
            </a:solidFill>
          </p:spPr>
          <p:txBody>
            <a:bodyPr/>
            <a:lstStyle/>
            <a:p>
              <a:endParaRPr lang="lv-LV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4044" y="5268748"/>
            <a:ext cx="1276637" cy="1460674"/>
          </a:xfrm>
          <a:prstGeom prst="rect">
            <a:avLst/>
          </a:prstGeom>
        </p:spPr>
      </p:pic>
      <p:grpSp>
        <p:nvGrpSpPr>
          <p:cNvPr id="25" name="Group 25"/>
          <p:cNvGrpSpPr/>
          <p:nvPr/>
        </p:nvGrpSpPr>
        <p:grpSpPr>
          <a:xfrm>
            <a:off x="10134600" y="5705419"/>
            <a:ext cx="2057400" cy="1028700"/>
            <a:chOff x="0" y="0"/>
            <a:chExt cx="8128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374401"/>
            </a:solidFill>
          </p:spPr>
          <p:txBody>
            <a:bodyPr/>
            <a:lstStyle/>
            <a:p>
              <a:endParaRPr lang="lv-LV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985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06128" y="4052076"/>
            <a:ext cx="1697599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lv-LV" sz="2133" dirty="0">
                <a:solidFill>
                  <a:srgbClr val="FFFFFF"/>
                </a:solidFill>
                <a:latin typeface="Montserrat Semi-Bold Bold"/>
              </a:rPr>
              <a:t>Nodokļi, grāmatvedība</a:t>
            </a:r>
            <a:endParaRPr lang="en-US" sz="2133" dirty="0">
              <a:solidFill>
                <a:srgbClr val="FFFFFF"/>
              </a:solidFill>
              <a:latin typeface="Montserrat Semi-Bold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156776" y="4052076"/>
            <a:ext cx="1697599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lv-LV" sz="2133" dirty="0">
                <a:solidFill>
                  <a:srgbClr val="FFFFFF"/>
                </a:solidFill>
                <a:latin typeface="Montserrat Semi-Bold Bold"/>
              </a:rPr>
              <a:t>Nozares likumdošana</a:t>
            </a:r>
            <a:endParaRPr lang="en-US" sz="2133" dirty="0">
              <a:solidFill>
                <a:srgbClr val="FFFFFF"/>
              </a:solidFill>
              <a:latin typeface="Montserrat Semi-Bold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5178225" y="4052076"/>
            <a:ext cx="1697599" cy="360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>
                <a:solidFill>
                  <a:srgbClr val="FFFFFF"/>
                </a:solidFill>
                <a:latin typeface="Montserrat Semi-Bold Bold"/>
              </a:rPr>
              <a:t>Ekonomika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83555" y="4052076"/>
            <a:ext cx="1697599" cy="360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lv-LV" sz="2133" dirty="0">
                <a:solidFill>
                  <a:srgbClr val="FFFFFF"/>
                </a:solidFill>
                <a:latin typeface="Montserrat Semi-Bold Bold"/>
              </a:rPr>
              <a:t>Tehnoloģijas</a:t>
            </a:r>
            <a:endParaRPr lang="en-US" sz="2133" dirty="0">
              <a:solidFill>
                <a:srgbClr val="FFFFFF"/>
              </a:solidFill>
              <a:latin typeface="Montserrat Semi-Bold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3172333" y="227869"/>
            <a:ext cx="353343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 dirty="0">
                <a:solidFill>
                  <a:srgbClr val="AC6217"/>
                </a:solidFill>
                <a:latin typeface="Montserrat Semi-Bold Bold"/>
              </a:rPr>
              <a:t>“</a:t>
            </a:r>
            <a:r>
              <a:rPr lang="en-US" sz="2800" dirty="0">
                <a:solidFill>
                  <a:srgbClr val="AC6217"/>
                </a:solidFill>
                <a:latin typeface="Montserrat Semi-Bold Bold"/>
              </a:rPr>
              <a:t>Savi” </a:t>
            </a:r>
            <a:r>
              <a:rPr lang="en-US" sz="2800" dirty="0" err="1">
                <a:solidFill>
                  <a:srgbClr val="AC6217"/>
                </a:solidFill>
                <a:latin typeface="Montserrat Semi-Bold Bold"/>
              </a:rPr>
              <a:t>uzlabojumi</a:t>
            </a:r>
            <a:endParaRPr lang="en-US" sz="2800" dirty="0">
              <a:solidFill>
                <a:srgbClr val="AC6217"/>
              </a:solidFill>
              <a:latin typeface="Montserrat Semi-Bold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014012" y="2385050"/>
            <a:ext cx="2888665" cy="2338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Fokuss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uz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Savu</a:t>
            </a:r>
            <a:r>
              <a:rPr lang="en-US" sz="1666" b="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vajadzību</a:t>
            </a:r>
            <a:endParaRPr lang="en-US" sz="1666" dirty="0">
              <a:solidFill>
                <a:srgbClr val="000000"/>
              </a:solidFill>
              <a:latin typeface="Montserrat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Sekla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kopējā</a:t>
            </a:r>
            <a:r>
              <a:rPr lang="en-US" sz="1666" b="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konteksta</a:t>
            </a:r>
            <a:r>
              <a:rPr lang="en-US" sz="1666" b="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izpratne</a:t>
            </a:r>
            <a:endParaRPr lang="en-US" sz="1666" dirty="0">
              <a:solidFill>
                <a:srgbClr val="000000"/>
              </a:solidFill>
              <a:latin typeface="Montserrat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Ieviešanai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sarežģīti</a:t>
            </a:r>
            <a:r>
              <a:rPr lang="en-US" sz="1666" b="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risinājumi</a:t>
            </a:r>
            <a:endParaRPr lang="en-US" sz="1666" b="1" dirty="0">
              <a:solidFill>
                <a:srgbClr val="000000"/>
              </a:solidFill>
              <a:latin typeface="Montserrat"/>
            </a:endParaRPr>
          </a:p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Iesaistīto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pušu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zema</a:t>
            </a:r>
            <a:r>
              <a:rPr lang="en-US" sz="1666" b="1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Montserrat"/>
              </a:rPr>
              <a:t>motivācija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ieviešanai</a:t>
            </a:r>
            <a:endParaRPr lang="en-US" sz="1666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0243170" y="5800725"/>
            <a:ext cx="1548929" cy="72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60"/>
              </a:lnSpc>
            </a:pPr>
            <a:r>
              <a:rPr lang="en-US" sz="4800">
                <a:solidFill>
                  <a:srgbClr val="FFFFFF"/>
                </a:solidFill>
                <a:latin typeface="Aileron Heavy"/>
              </a:rPr>
              <a:t>No 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0165A3-ED91-B245-C285-C6C44E28BA6F}"/>
              </a:ext>
            </a:extLst>
          </p:cNvPr>
          <p:cNvSpPr txBox="1"/>
          <p:nvPr/>
        </p:nvSpPr>
        <p:spPr>
          <a:xfrm>
            <a:off x="1081797" y="2419787"/>
            <a:ext cx="1864603" cy="379656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LV" sz="1867" b="1"/>
              <a:t>Savi risinājumi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A68EC7-B320-5E18-6AC5-04479BEE05BE}"/>
              </a:ext>
            </a:extLst>
          </p:cNvPr>
          <p:cNvSpPr txBox="1"/>
          <p:nvPr/>
        </p:nvSpPr>
        <p:spPr>
          <a:xfrm>
            <a:off x="3073274" y="2397780"/>
            <a:ext cx="1864603" cy="379656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LV" sz="1867" b="1"/>
              <a:t>Savi risinājumi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8E6452-3FDE-7885-6986-E14F0E585DD8}"/>
              </a:ext>
            </a:extLst>
          </p:cNvPr>
          <p:cNvSpPr txBox="1"/>
          <p:nvPr/>
        </p:nvSpPr>
        <p:spPr>
          <a:xfrm>
            <a:off x="5087847" y="2397780"/>
            <a:ext cx="1864603" cy="379656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LV" sz="1867" b="1"/>
              <a:t>Savi risinājumi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5018FC-3E3D-7E44-E4CC-74EB9F16BD1B}"/>
              </a:ext>
            </a:extLst>
          </p:cNvPr>
          <p:cNvSpPr txBox="1"/>
          <p:nvPr/>
        </p:nvSpPr>
        <p:spPr>
          <a:xfrm>
            <a:off x="7149410" y="2383103"/>
            <a:ext cx="1864603" cy="379656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LV" sz="1867" b="1"/>
              <a:t>Savi risinājumi</a:t>
            </a:r>
          </a:p>
        </p:txBody>
      </p:sp>
    </p:spTree>
    <p:extLst>
      <p:ext uri="{BB962C8B-B14F-4D97-AF65-F5344CB8AC3E}">
        <p14:creationId xmlns:p14="http://schemas.microsoft.com/office/powerpoint/2010/main" val="3224369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46E9-DCE6-ECCD-9E71-5EB899A32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Iespējamie atbalsta (pilna servisa modeļi)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3251-B4D2-F331-0AA6-8E8ED23F8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i="1" dirty="0"/>
              <a:t>efektivitātes celšana, </a:t>
            </a:r>
            <a:r>
              <a:rPr lang="en-LV" sz="2800" i="1" dirty="0"/>
              <a:t>attīstības plān</a:t>
            </a:r>
            <a:r>
              <a:rPr lang="lv-LV" sz="2800" i="1" dirty="0"/>
              <a:t>ošana</a:t>
            </a:r>
            <a:r>
              <a:rPr lang="en-LV" sz="2800" i="1" dirty="0"/>
              <a:t>, </a:t>
            </a:r>
            <a:r>
              <a:rPr lang="lv-LV" sz="2800" i="1" dirty="0"/>
              <a:t>ieviešanas atbalsts</a:t>
            </a:r>
          </a:p>
          <a:p>
            <a:r>
              <a:rPr lang="en-LV" sz="2800" i="1" dirty="0"/>
              <a:t>priekšinkubācija, </a:t>
            </a:r>
            <a:endParaRPr lang="lv-LV" sz="2800" i="1" dirty="0"/>
          </a:p>
          <a:p>
            <a:r>
              <a:rPr lang="en-LV" sz="2800" i="1" dirty="0"/>
              <a:t>inkubācija, </a:t>
            </a:r>
            <a:endParaRPr lang="lv-LV" sz="2800" i="1" dirty="0"/>
          </a:p>
          <a:p>
            <a:r>
              <a:rPr lang="en-LV" sz="2800" i="1" dirty="0"/>
              <a:t>akselerācija, </a:t>
            </a:r>
            <a:endParaRPr lang="lv-LV" sz="2800" i="1" dirty="0"/>
          </a:p>
          <a:p>
            <a:r>
              <a:rPr lang="lv-LV" sz="2800" i="1" dirty="0"/>
              <a:t>r</a:t>
            </a:r>
            <a:r>
              <a:rPr lang="en-LV" sz="2800" i="1" dirty="0"/>
              <a:t>estrukturizācija</a:t>
            </a:r>
            <a:endParaRPr lang="lv-LV" sz="2800" i="1" dirty="0"/>
          </a:p>
          <a:p>
            <a:r>
              <a:rPr lang="lv-LV" sz="2800" i="1" dirty="0"/>
              <a:t>paaudžu maiņa</a:t>
            </a:r>
            <a:endParaRPr lang="lv-LV" sz="2800" dirty="0"/>
          </a:p>
        </p:txBody>
      </p:sp>
      <p:grpSp>
        <p:nvGrpSpPr>
          <p:cNvPr id="48" name="Group 48"/>
          <p:cNvGrpSpPr/>
          <p:nvPr/>
        </p:nvGrpSpPr>
        <p:grpSpPr>
          <a:xfrm>
            <a:off x="9909683" y="5150384"/>
            <a:ext cx="2143772" cy="1639491"/>
            <a:chOff x="-54734" y="-241300"/>
            <a:chExt cx="846922" cy="647700"/>
          </a:xfrm>
        </p:grpSpPr>
        <p:sp>
          <p:nvSpPr>
            <p:cNvPr id="49" name="Freeform 49"/>
            <p:cNvSpPr/>
            <p:nvPr/>
          </p:nvSpPr>
          <p:spPr>
            <a:xfrm>
              <a:off x="-54734" y="-241300"/>
              <a:ext cx="846922" cy="406400"/>
            </a:xfrm>
            <a:custGeom>
              <a:avLst/>
              <a:gdLst/>
              <a:ahLst/>
              <a:cxnLst/>
              <a:rect l="l" t="t" r="r" b="b"/>
              <a:pathLst>
                <a:path w="846922" h="406400">
                  <a:moveTo>
                    <a:pt x="0" y="0"/>
                  </a:moveTo>
                  <a:lnTo>
                    <a:pt x="643722" y="0"/>
                  </a:lnTo>
                  <a:lnTo>
                    <a:pt x="846922" y="203200"/>
                  </a:lnTo>
                  <a:lnTo>
                    <a:pt x="643722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401"/>
            </a:solidFill>
          </p:spPr>
          <p:txBody>
            <a:bodyPr/>
            <a:lstStyle/>
            <a:p>
              <a:pPr algn="ctr"/>
              <a:r>
                <a:rPr lang="lv-LV" sz="24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200"/>
            </a:p>
          </p:txBody>
        </p:sp>
      </p:grpSp>
      <p:pic>
        <p:nvPicPr>
          <p:cNvPr id="4" name="Picture 44">
            <a:extLst>
              <a:ext uri="{FF2B5EF4-FFF2-40B4-BE49-F238E27FC236}">
                <a16:creationId xmlns:a16="http://schemas.microsoft.com/office/drawing/2014/main" id="{7098F3DA-DAF6-2E06-500A-958555EE4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03836" y="4233164"/>
            <a:ext cx="2410427" cy="1095649"/>
          </a:xfrm>
          <a:prstGeom prst="rect">
            <a:avLst/>
          </a:prstGeom>
        </p:spPr>
      </p:pic>
      <p:sp>
        <p:nvSpPr>
          <p:cNvPr id="5" name="TextBox 61">
            <a:extLst>
              <a:ext uri="{FF2B5EF4-FFF2-40B4-BE49-F238E27FC236}">
                <a16:creationId xmlns:a16="http://schemas.microsoft.com/office/drawing/2014/main" id="{0BE03DE7-179A-FFCF-F060-65C0E1D03BBD}"/>
              </a:ext>
            </a:extLst>
          </p:cNvPr>
          <p:cNvSpPr txBox="1"/>
          <p:nvPr/>
        </p:nvSpPr>
        <p:spPr>
          <a:xfrm>
            <a:off x="4854084" y="3281097"/>
            <a:ext cx="3885578" cy="863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851" lvl="1" indent="-179926">
              <a:lnSpc>
                <a:spcPts val="2333"/>
              </a:lnSpc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Jauktās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</a:rPr>
              <a:t>komandas</a:t>
            </a:r>
            <a:r>
              <a:rPr lang="en-US" sz="1666" dirty="0">
                <a:solidFill>
                  <a:srgbClr val="000000"/>
                </a:solidFill>
                <a:latin typeface="Montserrat"/>
              </a:rPr>
              <a:t> </a:t>
            </a:r>
          </a:p>
          <a:p>
            <a:pPr marL="179925" lvl="1">
              <a:lnSpc>
                <a:spcPts val="2333"/>
              </a:lnSpc>
            </a:pPr>
            <a:r>
              <a:rPr lang="en-US" sz="1200" dirty="0">
                <a:solidFill>
                  <a:srgbClr val="000000"/>
                </a:solidFill>
                <a:latin typeface="Montserrat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Montserrat"/>
              </a:rPr>
              <a:t>tikai</a:t>
            </a:r>
            <a:r>
              <a:rPr lang="en-US" sz="12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Montserrat"/>
              </a:rPr>
              <a:t>profesionāļi-darītāji</a:t>
            </a:r>
            <a:r>
              <a:rPr lang="en-US" sz="1200" dirty="0">
                <a:solidFill>
                  <a:srgbClr val="000000"/>
                </a:solidFill>
                <a:latin typeface="Montserrat"/>
              </a:rPr>
              <a:t>)</a:t>
            </a:r>
          </a:p>
          <a:p>
            <a:pPr marL="179925" lvl="1">
              <a:lnSpc>
                <a:spcPts val="2333"/>
              </a:lnSpc>
            </a:pPr>
            <a:endParaRPr lang="en-US" sz="1666" dirty="0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5FD26FA2-F59A-F52D-D769-F78655F17E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61449" y="4498600"/>
            <a:ext cx="755115" cy="8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67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491E2-78E4-CF62-A352-AB9991C1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18A30A-5BAD-E735-0817-83434DF36E9A}"/>
              </a:ext>
            </a:extLst>
          </p:cNvPr>
          <p:cNvSpPr/>
          <p:nvPr/>
        </p:nvSpPr>
        <p:spPr>
          <a:xfrm>
            <a:off x="2937909" y="1003325"/>
            <a:ext cx="6400800" cy="4714832"/>
          </a:xfrm>
          <a:prstGeom prst="rect">
            <a:avLst/>
          </a:prstGeom>
          <a:solidFill>
            <a:srgbClr val="A5D6A7"/>
          </a:solidFill>
          <a:ln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FF10BD-42CD-0EE1-6507-34F765234293}"/>
              </a:ext>
            </a:extLst>
          </p:cNvPr>
          <p:cNvSpPr/>
          <p:nvPr/>
        </p:nvSpPr>
        <p:spPr>
          <a:xfrm>
            <a:off x="4642550" y="1710740"/>
            <a:ext cx="3052656" cy="3272908"/>
          </a:xfrm>
          <a:prstGeom prst="rect">
            <a:avLst/>
          </a:prstGeom>
          <a:solidFill>
            <a:srgbClr val="90CAF9"/>
          </a:solidFill>
          <a:ln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894129-AC50-4561-2A17-8C231BBCF994}"/>
              </a:ext>
            </a:extLst>
          </p:cNvPr>
          <p:cNvSpPr txBox="1"/>
          <p:nvPr/>
        </p:nvSpPr>
        <p:spPr>
          <a:xfrm>
            <a:off x="4682083" y="1903315"/>
            <a:ext cx="1398433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endParaRPr lang="lv-LV" sz="1100" dirty="0"/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Ilgtermiņa vīzija,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attīstības plāns</a:t>
            </a:r>
            <a:endParaRPr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98577-D4DB-D6E9-55A6-FF1351FD7967}"/>
              </a:ext>
            </a:extLst>
          </p:cNvPr>
          <p:cNvSpPr txBox="1"/>
          <p:nvPr/>
        </p:nvSpPr>
        <p:spPr>
          <a:xfrm>
            <a:off x="4718178" y="3408597"/>
            <a:ext cx="1380506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none">
            <a:spAutoFit/>
          </a:bodyPr>
          <a:lstStyle/>
          <a:p>
            <a:pPr>
              <a:defRPr sz="1100" b="0">
                <a:latin typeface="Arial"/>
              </a:defRPr>
            </a:pPr>
            <a:endParaRPr lang="lv-LV" sz="1100" dirty="0"/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Ražošanas,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izejvielu plānošana</a:t>
            </a:r>
            <a:endParaRPr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542638-5011-6B33-491A-E46BC1D935F5}"/>
              </a:ext>
            </a:extLst>
          </p:cNvPr>
          <p:cNvSpPr txBox="1"/>
          <p:nvPr/>
        </p:nvSpPr>
        <p:spPr>
          <a:xfrm>
            <a:off x="6174313" y="3072613"/>
            <a:ext cx="1462260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non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Ražošanas process,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 kvalitātes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nodrošināšana</a:t>
            </a:r>
            <a:endParaRPr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8A6ECE-F1C6-C6CB-7BAA-FD036A5F74A5}"/>
              </a:ext>
            </a:extLst>
          </p:cNvPr>
          <p:cNvSpPr txBox="1"/>
          <p:nvPr/>
        </p:nvSpPr>
        <p:spPr>
          <a:xfrm>
            <a:off x="6186276" y="3790150"/>
            <a:ext cx="1449051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Pārdošana, mārketings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kooperācija</a:t>
            </a:r>
            <a:endParaRPr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981FD2-99D7-A276-4EB4-5A733C9C8F2B}"/>
              </a:ext>
            </a:extLst>
          </p:cNvPr>
          <p:cNvSpPr txBox="1"/>
          <p:nvPr/>
        </p:nvSpPr>
        <p:spPr>
          <a:xfrm>
            <a:off x="6174314" y="2270602"/>
            <a:ext cx="1433403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endParaRPr lang="lv-LV" sz="1100" dirty="0"/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Finanšu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plānošana, analīze</a:t>
            </a:r>
            <a:endParaRPr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5A8C3F-17AE-9E8A-B787-C88EBCC43542}"/>
              </a:ext>
            </a:extLst>
          </p:cNvPr>
          <p:cNvSpPr txBox="1"/>
          <p:nvPr/>
        </p:nvSpPr>
        <p:spPr>
          <a:xfrm>
            <a:off x="4698933" y="4168707"/>
            <a:ext cx="1418978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non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Izglītošanās,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personības attīstība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Inovāciju ieviešana</a:t>
            </a:r>
            <a:endParaRPr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8D2AD-0757-A72C-A96F-8B08B5894506}"/>
              </a:ext>
            </a:extLst>
          </p:cNvPr>
          <p:cNvSpPr txBox="1"/>
          <p:nvPr/>
        </p:nvSpPr>
        <p:spPr>
          <a:xfrm>
            <a:off x="4710408" y="2637824"/>
            <a:ext cx="1396049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endParaRPr lang="lv-LV" sz="1100" dirty="0"/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Resursu, zemes,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meža pārvaldība</a:t>
            </a:r>
            <a:endParaRPr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B5076E-199F-9A68-284C-C511F71E91EA}"/>
              </a:ext>
            </a:extLst>
          </p:cNvPr>
          <p:cNvSpPr txBox="1"/>
          <p:nvPr/>
        </p:nvSpPr>
        <p:spPr>
          <a:xfrm>
            <a:off x="2996136" y="1245431"/>
            <a:ext cx="2558714" cy="430887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none">
            <a:spAutoFit/>
          </a:bodyPr>
          <a:lstStyle/>
          <a:p>
            <a:r>
              <a:rPr lang="lv-LV" sz="1100" dirty="0"/>
              <a:t>Daudzgadu kompleksas konsultācijas, </a:t>
            </a:r>
          </a:p>
          <a:p>
            <a:r>
              <a:rPr lang="lv-LV" sz="1100" dirty="0"/>
              <a:t>inkubācija, </a:t>
            </a:r>
            <a:r>
              <a:rPr lang="lv-LV" sz="1100" dirty="0" err="1"/>
              <a:t>akselerācija</a:t>
            </a:r>
            <a:r>
              <a:rPr lang="lv-LV" sz="1100" dirty="0"/>
              <a:t>, </a:t>
            </a:r>
            <a:r>
              <a:rPr lang="lv-LV" sz="1100" dirty="0" err="1"/>
              <a:t>mentorings</a:t>
            </a:r>
            <a:endParaRPr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F527CF-6D46-B84A-32A4-B5A4599133AF}"/>
              </a:ext>
            </a:extLst>
          </p:cNvPr>
          <p:cNvSpPr txBox="1"/>
          <p:nvPr/>
        </p:nvSpPr>
        <p:spPr>
          <a:xfrm>
            <a:off x="7760283" y="1746840"/>
            <a:ext cx="1573566" cy="76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Naudas plūsma, agrie signāli, finansējuma piesaiste, finanšu analīze, pašizmaksa, </a:t>
            </a:r>
            <a:endParaRPr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06F793-794B-4C65-1722-D75291846D2B}"/>
              </a:ext>
            </a:extLst>
          </p:cNvPr>
          <p:cNvSpPr txBox="1"/>
          <p:nvPr/>
        </p:nvSpPr>
        <p:spPr>
          <a:xfrm>
            <a:off x="3010755" y="2451338"/>
            <a:ext cx="1556175" cy="600164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Barības vielu bilance, enerģijas bilance, ūdens </a:t>
            </a:r>
            <a:r>
              <a:rPr lang="lv-LV" sz="1100" dirty="0" err="1"/>
              <a:t>apsaimniekoš</a:t>
            </a:r>
            <a:r>
              <a:rPr lang="lv-LV" sz="1100" dirty="0"/>
              <a:t>.</a:t>
            </a:r>
            <a:endParaRPr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CCFE36-D11E-55FB-8F1D-2B2192248D05}"/>
              </a:ext>
            </a:extLst>
          </p:cNvPr>
          <p:cNvSpPr txBox="1"/>
          <p:nvPr/>
        </p:nvSpPr>
        <p:spPr>
          <a:xfrm>
            <a:off x="3014511" y="3360742"/>
            <a:ext cx="1556176" cy="76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Ražošanas tehnoloģijas, izejvielas, barošana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Iepirkumu vadība</a:t>
            </a:r>
            <a:endParaRPr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80650D-362E-D516-5C7E-AF1B590E575B}"/>
              </a:ext>
            </a:extLst>
          </p:cNvPr>
          <p:cNvSpPr txBox="1"/>
          <p:nvPr/>
        </p:nvSpPr>
        <p:spPr>
          <a:xfrm>
            <a:off x="2996136" y="4697114"/>
            <a:ext cx="1560608" cy="76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r>
              <a:rPr lang="lv-LV" sz="1100" dirty="0"/>
              <a:t>Ģimenes un darbinieku izglītošana, SMA, inovatīvu risinājumu ieviešana</a:t>
            </a:r>
            <a:endParaRPr sz="1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4CD080-21D5-04E0-EB8D-8C759B9DDD47}"/>
              </a:ext>
            </a:extLst>
          </p:cNvPr>
          <p:cNvSpPr txBox="1"/>
          <p:nvPr/>
        </p:nvSpPr>
        <p:spPr>
          <a:xfrm>
            <a:off x="7765143" y="4084618"/>
            <a:ext cx="1573567" cy="76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pPr>
              <a:defRPr sz="1100" b="0">
                <a:latin typeface="Arial"/>
              </a:defRPr>
            </a:pPr>
            <a:r>
              <a:rPr lang="lv-LV" sz="1100" dirty="0"/>
              <a:t>Tirgus analīze,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Kooperācijas </a:t>
            </a:r>
            <a:r>
              <a:rPr lang="lv-LV" sz="1100" dirty="0" err="1"/>
              <a:t>veicināš</a:t>
            </a:r>
            <a:r>
              <a:rPr lang="lv-LV" sz="1100" dirty="0"/>
              <a:t>., </a:t>
            </a:r>
          </a:p>
          <a:p>
            <a:pPr>
              <a:defRPr sz="1100" b="0">
                <a:latin typeface="Arial"/>
              </a:defRPr>
            </a:pPr>
            <a:r>
              <a:rPr lang="lv-LV" sz="1100" dirty="0"/>
              <a:t>NG platforma</a:t>
            </a:r>
            <a:endParaRPr sz="11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6D2165-5614-EC10-9567-B596641BF4A4}"/>
              </a:ext>
            </a:extLst>
          </p:cNvPr>
          <p:cNvSpPr txBox="1"/>
          <p:nvPr/>
        </p:nvSpPr>
        <p:spPr>
          <a:xfrm>
            <a:off x="7760283" y="3080052"/>
            <a:ext cx="1573567" cy="76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B0BEC5"/>
            </a:solidFill>
          </a:ln>
        </p:spPr>
        <p:txBody>
          <a:bodyPr wrap="square">
            <a:spAutoFit/>
          </a:bodyPr>
          <a:lstStyle/>
          <a:p>
            <a:r>
              <a:rPr lang="lv-LV" sz="1100" dirty="0"/>
              <a:t>Konsultācijas ražošanā, </a:t>
            </a:r>
          </a:p>
          <a:p>
            <a:r>
              <a:rPr lang="lv-LV" sz="1100" dirty="0"/>
              <a:t>sezonas atbalsts </a:t>
            </a:r>
          </a:p>
          <a:p>
            <a:r>
              <a:rPr lang="lv-LV" sz="1100" dirty="0"/>
              <a:t>lēmumu pieņemšanā</a:t>
            </a:r>
            <a:endParaRPr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54E991-B3E4-3654-D9FD-B8AB3C44C347}"/>
              </a:ext>
            </a:extLst>
          </p:cNvPr>
          <p:cNvSpPr txBox="1"/>
          <p:nvPr/>
        </p:nvSpPr>
        <p:spPr>
          <a:xfrm>
            <a:off x="429491" y="110836"/>
            <a:ext cx="10792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/>
              <a:t>Uzņēmuma darbības, risinājumi konkurētspējai</a:t>
            </a:r>
          </a:p>
        </p:txBody>
      </p:sp>
    </p:spTree>
    <p:extLst>
      <p:ext uri="{BB962C8B-B14F-4D97-AF65-F5344CB8AC3E}">
        <p14:creationId xmlns:p14="http://schemas.microsoft.com/office/powerpoint/2010/main" val="206525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4D728-4DC0-D4CB-D2C2-2D23E873F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 var darīt uzņēmējs sadarbībā ar konsultantu?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3E955-83E8-6FB2-5A18-D94B492A9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Saruna, sākotnējā izpēte, idejas, īstermiņa vajadzības</a:t>
            </a:r>
          </a:p>
          <a:p>
            <a:r>
              <a:rPr lang="lv-LV" dirty="0"/>
              <a:t>Ražošanas un tirgus situācijas novērtējums</a:t>
            </a:r>
          </a:p>
          <a:p>
            <a:r>
              <a:rPr lang="lv-LV" dirty="0"/>
              <a:t>Sadarbības novērtējums (gatavība un ieinteresētība sadarboties)</a:t>
            </a:r>
          </a:p>
          <a:p>
            <a:r>
              <a:rPr lang="lv-LV" dirty="0"/>
              <a:t>Sākotnējie aprēķini – bruto segums</a:t>
            </a:r>
          </a:p>
          <a:p>
            <a:r>
              <a:rPr lang="lv-LV" dirty="0"/>
              <a:t>Detāli aprēķini - pašizmaksa</a:t>
            </a:r>
          </a:p>
          <a:p>
            <a:r>
              <a:rPr lang="lv-LV" dirty="0"/>
              <a:t>Ilgtermiņa vīzija, idejas konkurētspējas uzlabošanai</a:t>
            </a:r>
          </a:p>
          <a:p>
            <a:r>
              <a:rPr lang="lv-LV" dirty="0"/>
              <a:t>Attīstības plāns, tehnoloģiju izvēle, finansējums, mārketings</a:t>
            </a:r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39529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2844-A074-4EDB-5D9E-C2647BF8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Sadarbības uzaicinājums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2A422-A877-8678-00A2-730A93E91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ZST Akvakultūras un piekrastes teritoriju ekonomiskās aktivitātes veicināšanas programma – atvērta, turpinām sadarbību;</a:t>
            </a:r>
          </a:p>
          <a:p>
            <a:r>
              <a:rPr lang="lv-LV" dirty="0"/>
              <a:t>Kompleksā konsultāciju programma «Zināšanu </a:t>
            </a:r>
            <a:r>
              <a:rPr lang="lv-LV" dirty="0" err="1"/>
              <a:t>pārnese</a:t>
            </a:r>
            <a:r>
              <a:rPr lang="lv-LV" dirty="0"/>
              <a:t> akvakultūrā» sadarbībā ar BIOR – noslēgusies, apzinām nākošos interesentus;</a:t>
            </a:r>
          </a:p>
          <a:p>
            <a:r>
              <a:rPr lang="lv-LV" dirty="0"/>
              <a:t>Daudzgadu konsultāciju (inkubācija) programma – pieteikšanās LAD</a:t>
            </a:r>
          </a:p>
        </p:txBody>
      </p:sp>
    </p:spTree>
    <p:extLst>
      <p:ext uri="{BB962C8B-B14F-4D97-AF65-F5344CB8AC3E}">
        <p14:creationId xmlns:p14="http://schemas.microsoft.com/office/powerpoint/2010/main" val="1705649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393</Words>
  <Application>Microsoft Office PowerPoint</Application>
  <PresentationFormat>Widescreen</PresentationFormat>
  <Paragraphs>91</Paragraphs>
  <Slides>9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Meiryo</vt:lpstr>
      <vt:lpstr>Aileron Heavy</vt:lpstr>
      <vt:lpstr>Aptos</vt:lpstr>
      <vt:lpstr>Aptos Display</vt:lpstr>
      <vt:lpstr>Arial</vt:lpstr>
      <vt:lpstr>Montserrat</vt:lpstr>
      <vt:lpstr>Montserrat Semi-Bold Bold</vt:lpstr>
      <vt:lpstr>Office Theme</vt:lpstr>
      <vt:lpstr>Konsultāciju atbalsts akvakultūras nozares uzņēmējiem</vt:lpstr>
      <vt:lpstr>✅ Atziņas par nozari no konsultāciju procesa «Zināšanu pārnese akvakultūrā» 2025</vt:lpstr>
      <vt:lpstr>Galvenais nozares izaicinājums</vt:lpstr>
      <vt:lpstr>PowerPoint Presentation</vt:lpstr>
      <vt:lpstr>PowerPoint Presentation</vt:lpstr>
      <vt:lpstr>Iespējamie atbalsta (pilna servisa modeļi)</vt:lpstr>
      <vt:lpstr>PowerPoint Presentation</vt:lpstr>
      <vt:lpstr>Ko var darīt uzņēmējs sadarbībā ar konsultantu?</vt:lpstr>
      <vt:lpstr>Sadarbības uzaicinājums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Dzintars Vaivods</dc:creator>
  <cp:lastModifiedBy>Kristaps Gramanis</cp:lastModifiedBy>
  <cp:revision>2</cp:revision>
  <dcterms:created xsi:type="dcterms:W3CDTF">2025-11-06T09:47:00Z</dcterms:created>
  <dcterms:modified xsi:type="dcterms:W3CDTF">2025-11-06T11:51:00Z</dcterms:modified>
</cp:coreProperties>
</file>