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9" r:id="rId1"/>
  </p:sldMasterIdLst>
  <p:notesMasterIdLst>
    <p:notesMasterId r:id="rId9"/>
  </p:notesMasterIdLst>
  <p:sldIdLst>
    <p:sldId id="256" r:id="rId2"/>
    <p:sldId id="257" r:id="rId3"/>
    <p:sldId id="261" r:id="rId4"/>
    <p:sldId id="259" r:id="rId5"/>
    <p:sldId id="258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41"/>
    <p:restoredTop sz="94674"/>
  </p:normalViewPr>
  <p:slideViewPr>
    <p:cSldViewPr snapToGrid="0">
      <p:cViewPr varScale="1">
        <p:scale>
          <a:sx n="90" d="100"/>
          <a:sy n="90" d="100"/>
        </p:scale>
        <p:origin x="4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6FBE7C-2F3B-E045-B123-169B9B5E5938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BFDC86-4314-9D46-8584-D480B930DFF5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683697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FDC86-4314-9D46-8584-D480B930DFF5}" type="slidenum">
              <a:rPr lang="en-LV" smtClean="0"/>
              <a:t>1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211860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FDC86-4314-9D46-8584-D480B930DFF5}" type="slidenum">
              <a:rPr lang="en-LV" smtClean="0"/>
              <a:t>2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480349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FDC86-4314-9D46-8584-D480B930DFF5}" type="slidenum">
              <a:rPr lang="en-LV" smtClean="0"/>
              <a:t>3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228256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FDC86-4314-9D46-8584-D480B930DFF5}" type="slidenum">
              <a:rPr lang="en-LV" smtClean="0"/>
              <a:t>4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2032488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FDC86-4314-9D46-8584-D480B930DFF5}" type="slidenum">
              <a:rPr lang="en-LV" smtClean="0"/>
              <a:t>5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8850792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FDC86-4314-9D46-8584-D480B930DFF5}" type="slidenum">
              <a:rPr lang="en-LV" smtClean="0"/>
              <a:t>6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192668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FDC86-4314-9D46-8584-D480B930DFF5}" type="slidenum">
              <a:rPr lang="en-LV" smtClean="0"/>
              <a:t>7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20833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36AA0-CBC4-3D4D-9E99-8376DC47A5E0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C24D5-EF7C-9645-9C4A-1D8E7399F9D2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32890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36AA0-CBC4-3D4D-9E99-8376DC47A5E0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C24D5-EF7C-9645-9C4A-1D8E7399F9D2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253506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36AA0-CBC4-3D4D-9E99-8376DC47A5E0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C24D5-EF7C-9645-9C4A-1D8E7399F9D2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23113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36AA0-CBC4-3D4D-9E99-8376DC47A5E0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C24D5-EF7C-9645-9C4A-1D8E7399F9D2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120693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36AA0-CBC4-3D4D-9E99-8376DC47A5E0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C24D5-EF7C-9645-9C4A-1D8E7399F9D2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34848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36AA0-CBC4-3D4D-9E99-8376DC47A5E0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C24D5-EF7C-9645-9C4A-1D8E7399F9D2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96357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36AA0-CBC4-3D4D-9E99-8376DC47A5E0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C24D5-EF7C-9645-9C4A-1D8E7399F9D2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28903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36AA0-CBC4-3D4D-9E99-8376DC47A5E0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C24D5-EF7C-9645-9C4A-1D8E7399F9D2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012705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36AA0-CBC4-3D4D-9E99-8376DC47A5E0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C24D5-EF7C-9645-9C4A-1D8E7399F9D2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860990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36AA0-CBC4-3D4D-9E99-8376DC47A5E0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C24D5-EF7C-9645-9C4A-1D8E7399F9D2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254067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36AA0-CBC4-3D4D-9E99-8376DC47A5E0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C24D5-EF7C-9645-9C4A-1D8E7399F9D2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44931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36AA0-CBC4-3D4D-9E99-8376DC47A5E0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C24D5-EF7C-9645-9C4A-1D8E7399F9D2}" type="slidenum">
              <a:rPr lang="en-LV" smtClean="0"/>
              <a:t>‹#›</a:t>
            </a:fld>
            <a:endParaRPr lang="en-LV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66991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36AA0-CBC4-3D4D-9E99-8376DC47A5E0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C24D5-EF7C-9645-9C4A-1D8E7399F9D2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283773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36AA0-CBC4-3D4D-9E99-8376DC47A5E0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C24D5-EF7C-9645-9C4A-1D8E7399F9D2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14105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36AA0-CBC4-3D4D-9E99-8376DC47A5E0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C24D5-EF7C-9645-9C4A-1D8E7399F9D2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691847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36AA0-CBC4-3D4D-9E99-8376DC47A5E0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C24D5-EF7C-9645-9C4A-1D8E7399F9D2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6413958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36AA0-CBC4-3D4D-9E99-8376DC47A5E0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C24D5-EF7C-9645-9C4A-1D8E7399F9D2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6760834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36AA0-CBC4-3D4D-9E99-8376DC47A5E0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C24D5-EF7C-9645-9C4A-1D8E7399F9D2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475393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F736AA0-CBC4-3D4D-9E99-8376DC47A5E0}" type="datetimeFigureOut">
              <a:rPr lang="en-LV" smtClean="0"/>
              <a:t>11/05/2025</a:t>
            </a:fld>
            <a:endParaRPr lang="en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04C24D5-EF7C-9645-9C4A-1D8E7399F9D2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854924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1D4B4-98C5-C5C0-D434-CA949F7212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5400" b="0" i="0" u="none" strike="noStrike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</a:t>
            </a:r>
            <a:r>
              <a:rPr lang="en-GB" sz="5400" b="1" i="0" u="none" strike="noStrike" dirty="0" err="1">
                <a:solidFill>
                  <a:srgbClr val="000000"/>
                </a:solidFill>
                <a:effectLst/>
                <a:latin typeface="Bell MT" panose="02020503060305020303" pitchFamily="18" charset="77"/>
              </a:rPr>
              <a:t>Izaicinājumi</a:t>
            </a:r>
            <a:r>
              <a:rPr lang="en-GB" sz="5400" b="1" i="0" u="none" strike="noStrike" dirty="0">
                <a:solidFill>
                  <a:srgbClr val="000000"/>
                </a:solidFill>
                <a:effectLst/>
                <a:latin typeface="Bell MT" panose="02020503060305020303" pitchFamily="18" charset="77"/>
              </a:rPr>
              <a:t> </a:t>
            </a:r>
            <a:r>
              <a:rPr lang="en-GB" sz="5400" b="1" i="0" u="none" strike="noStrike" dirty="0" err="1">
                <a:solidFill>
                  <a:srgbClr val="000000"/>
                </a:solidFill>
                <a:effectLst/>
                <a:latin typeface="Bell MT" panose="02020503060305020303" pitchFamily="18" charset="77"/>
              </a:rPr>
              <a:t>Latvijas</a:t>
            </a:r>
            <a:r>
              <a:rPr lang="en-GB" sz="5400" b="1" i="0" u="none" strike="noStrike" dirty="0">
                <a:solidFill>
                  <a:srgbClr val="000000"/>
                </a:solidFill>
                <a:effectLst/>
                <a:latin typeface="Bell MT" panose="02020503060305020303" pitchFamily="18" charset="77"/>
              </a:rPr>
              <a:t> </a:t>
            </a:r>
            <a:r>
              <a:rPr lang="en-GB" sz="5400" b="1" i="0" u="none" strike="noStrike" dirty="0" err="1">
                <a:solidFill>
                  <a:srgbClr val="000000"/>
                </a:solidFill>
                <a:effectLst/>
                <a:latin typeface="Bell MT" panose="02020503060305020303" pitchFamily="18" charset="77"/>
              </a:rPr>
              <a:t>zvejniecībai</a:t>
            </a:r>
            <a:r>
              <a:rPr lang="en-GB" sz="5400" b="1" i="0" u="none" strike="noStrike" dirty="0">
                <a:solidFill>
                  <a:srgbClr val="000000"/>
                </a:solidFill>
                <a:effectLst/>
                <a:latin typeface="Bell MT" panose="02020503060305020303" pitchFamily="18" charset="77"/>
              </a:rPr>
              <a:t> un </a:t>
            </a:r>
            <a:r>
              <a:rPr lang="en-GB" sz="5400" b="1" i="0" u="none" strike="noStrike" dirty="0" err="1">
                <a:solidFill>
                  <a:srgbClr val="000000"/>
                </a:solidFill>
                <a:effectLst/>
                <a:latin typeface="Bell MT" panose="02020503060305020303" pitchFamily="18" charset="77"/>
              </a:rPr>
              <a:t>nākotnes</a:t>
            </a:r>
            <a:r>
              <a:rPr lang="en-GB" sz="5400" b="1" i="0" u="none" strike="noStrike" dirty="0">
                <a:solidFill>
                  <a:srgbClr val="000000"/>
                </a:solidFill>
                <a:effectLst/>
                <a:latin typeface="Bell MT" panose="02020503060305020303" pitchFamily="18" charset="77"/>
              </a:rPr>
              <a:t> </a:t>
            </a:r>
            <a:r>
              <a:rPr lang="en-GB" sz="5400" b="1" i="0" u="none" strike="noStrike" dirty="0" err="1">
                <a:solidFill>
                  <a:srgbClr val="000000"/>
                </a:solidFill>
                <a:effectLst/>
                <a:latin typeface="Bell MT" panose="02020503060305020303" pitchFamily="18" charset="77"/>
              </a:rPr>
              <a:t>iespējas</a:t>
            </a:r>
            <a:endParaRPr lang="en-LV" sz="5400" dirty="0">
              <a:latin typeface="Bell MT" panose="02020503060305020303" pitchFamily="18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91F955-5DA9-1239-F9F2-02F04D5E55D0}"/>
              </a:ext>
            </a:extLst>
          </p:cNvPr>
          <p:cNvSpPr txBox="1"/>
          <p:nvPr/>
        </p:nvSpPr>
        <p:spPr>
          <a:xfrm>
            <a:off x="7459038" y="4772250"/>
            <a:ext cx="38671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V" sz="2800" dirty="0"/>
              <a:t>Ivars Janeks </a:t>
            </a:r>
          </a:p>
          <a:p>
            <a:r>
              <a:rPr lang="en-LV" sz="2800" dirty="0"/>
              <a:t>SIA Verģi valdes loceklis</a:t>
            </a:r>
          </a:p>
        </p:txBody>
      </p:sp>
    </p:spTree>
    <p:extLst>
      <p:ext uri="{BB962C8B-B14F-4D97-AF65-F5344CB8AC3E}">
        <p14:creationId xmlns:p14="http://schemas.microsoft.com/office/powerpoint/2010/main" val="4180082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5BCE3-82AA-A607-71F8-AE591F0DD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6" y="268711"/>
            <a:ext cx="10364451" cy="1596177"/>
          </a:xfrm>
        </p:spPr>
        <p:txBody>
          <a:bodyPr>
            <a:normAutofit/>
          </a:bodyPr>
          <a:lstStyle/>
          <a:p>
            <a:r>
              <a:rPr lang="en-LV" sz="5400" b="1" dirty="0"/>
              <a:t>Izaicinājumi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563D73-35E1-1FBC-F908-B3722FE1C9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0" y="1623317"/>
            <a:ext cx="10364454" cy="4311721"/>
          </a:xfrm>
        </p:spPr>
        <p:txBody>
          <a:bodyPr>
            <a:normAutofit/>
          </a:bodyPr>
          <a:lstStyle/>
          <a:p>
            <a:pPr algn="just"/>
            <a:r>
              <a:rPr lang="en-LV" sz="3200" b="1" dirty="0"/>
              <a:t>Nozvejas kvotu noteikšana nākamajam gadam</a:t>
            </a:r>
          </a:p>
          <a:p>
            <a:pPr marL="0" indent="0" algn="just">
              <a:buNone/>
            </a:pPr>
            <a:r>
              <a:rPr lang="en-LV" sz="2800" dirty="0"/>
              <a:t>no zvejniekiem jūrā caur zinātnes padomu līdz politiskiem lēmumiem</a:t>
            </a:r>
          </a:p>
          <a:p>
            <a:pPr algn="just"/>
            <a:r>
              <a:rPr lang="en-LV" sz="3200" b="1" dirty="0"/>
              <a:t>Zvejas liegumu periodu ietekme</a:t>
            </a:r>
          </a:p>
          <a:p>
            <a:pPr marL="0" indent="0" algn="just">
              <a:buNone/>
            </a:pPr>
            <a:r>
              <a:rPr lang="en-LV" sz="2800" dirty="0"/>
              <a:t>zivju saudzēšana nārsta periodā, bet arī pārtraukumi ražošanā, krājumu veidošanā, ienākumos un ietekme nozares darbinieku labklājībā.</a:t>
            </a:r>
          </a:p>
        </p:txBody>
      </p:sp>
    </p:spTree>
    <p:extLst>
      <p:ext uri="{BB962C8B-B14F-4D97-AF65-F5344CB8AC3E}">
        <p14:creationId xmlns:p14="http://schemas.microsoft.com/office/powerpoint/2010/main" val="2027229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B6484-7A1C-BD0A-D6B8-82D783D01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200346"/>
            <a:ext cx="10364451" cy="1596177"/>
          </a:xfrm>
        </p:spPr>
        <p:txBody>
          <a:bodyPr>
            <a:normAutofit/>
          </a:bodyPr>
          <a:lstStyle/>
          <a:p>
            <a:r>
              <a:rPr lang="en-LV" sz="5400" b="1" dirty="0"/>
              <a:t>Izaicinājumi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196A56-9E10-BA5F-A77F-9C0541380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484" y="1822562"/>
            <a:ext cx="10942603" cy="4835092"/>
          </a:xfrm>
        </p:spPr>
        <p:txBody>
          <a:bodyPr>
            <a:normAutofit/>
          </a:bodyPr>
          <a:lstStyle/>
          <a:p>
            <a:pPr algn="just"/>
            <a:r>
              <a:rPr lang="en-GB" sz="3000" b="1" dirty="0" err="1"/>
              <a:t>Neiespējamā</a:t>
            </a:r>
            <a:r>
              <a:rPr lang="en-GB" sz="3000" b="1" dirty="0"/>
              <a:t> </a:t>
            </a:r>
            <a:r>
              <a:rPr lang="en-GB" sz="3000" b="1" dirty="0" err="1"/>
              <a:t>misija</a:t>
            </a:r>
            <a:r>
              <a:rPr lang="en-GB" sz="3000" b="1" dirty="0"/>
              <a:t> - </a:t>
            </a:r>
            <a:r>
              <a:rPr lang="en-GB" sz="3000" b="1" dirty="0" err="1"/>
              <a:t>Izkrautās</a:t>
            </a:r>
            <a:r>
              <a:rPr lang="en-GB" sz="3000" b="1" dirty="0"/>
              <a:t> </a:t>
            </a:r>
            <a:r>
              <a:rPr lang="en-GB" sz="3000" b="1" dirty="0" err="1"/>
              <a:t>nozvejas</a:t>
            </a:r>
            <a:r>
              <a:rPr lang="en-GB" sz="3000" b="1" dirty="0"/>
              <a:t> </a:t>
            </a:r>
            <a:r>
              <a:rPr lang="en-GB" sz="3000" b="1" dirty="0" err="1"/>
              <a:t>percīza</a:t>
            </a:r>
            <a:r>
              <a:rPr lang="en-GB" sz="3000" b="1" dirty="0"/>
              <a:t> </a:t>
            </a:r>
            <a:r>
              <a:rPr lang="en-GB" sz="3000" b="1" dirty="0" err="1"/>
              <a:t>ziņošana</a:t>
            </a:r>
            <a:endParaRPr lang="en-GB" sz="3000" b="1" dirty="0"/>
          </a:p>
          <a:p>
            <a:pPr marL="0" indent="0" algn="just">
              <a:buNone/>
            </a:pPr>
            <a:r>
              <a:rPr lang="en-GB" sz="3300" dirty="0"/>
              <a:t>- </a:t>
            </a:r>
            <a:r>
              <a:rPr lang="en-GB" sz="3000" dirty="0" err="1"/>
              <a:t>Daudzsugu</a:t>
            </a:r>
            <a:r>
              <a:rPr lang="en-GB" sz="3000" dirty="0"/>
              <a:t> </a:t>
            </a:r>
            <a:r>
              <a:rPr lang="en-GB" sz="3000" dirty="0" err="1"/>
              <a:t>pelāģiskā</a:t>
            </a:r>
            <a:r>
              <a:rPr lang="en-GB" sz="3000" dirty="0"/>
              <a:t> </a:t>
            </a:r>
            <a:r>
              <a:rPr lang="en-GB" sz="3000" dirty="0" err="1"/>
              <a:t>zveja</a:t>
            </a:r>
            <a:r>
              <a:rPr lang="en-GB" sz="3000" dirty="0"/>
              <a:t> </a:t>
            </a:r>
            <a:r>
              <a:rPr lang="en-GB" sz="3000" dirty="0" err="1"/>
              <a:t>Rīgas</a:t>
            </a:r>
            <a:r>
              <a:rPr lang="en-GB" sz="3000" dirty="0"/>
              <a:t> </a:t>
            </a:r>
            <a:r>
              <a:rPr lang="en-GB" sz="3000" dirty="0" err="1"/>
              <a:t>jūras</a:t>
            </a:r>
            <a:r>
              <a:rPr lang="en-GB" sz="3000" dirty="0"/>
              <a:t> </a:t>
            </a:r>
            <a:r>
              <a:rPr lang="en-GB" sz="3000" dirty="0" err="1"/>
              <a:t>līcī</a:t>
            </a:r>
            <a:endParaRPr lang="en-GB" sz="3000" dirty="0"/>
          </a:p>
          <a:p>
            <a:pPr marL="0" indent="0" algn="just">
              <a:buNone/>
            </a:pPr>
            <a:r>
              <a:rPr lang="en-GB" sz="3000" dirty="0"/>
              <a:t>-  </a:t>
            </a:r>
            <a:r>
              <a:rPr lang="en-GB" sz="3000" dirty="0" err="1"/>
              <a:t>Nepārtraukts</a:t>
            </a:r>
            <a:r>
              <a:rPr lang="en-GB" sz="3000" dirty="0"/>
              <a:t> </a:t>
            </a:r>
            <a:r>
              <a:rPr lang="en-GB" sz="3000" dirty="0" err="1"/>
              <a:t>darbS</a:t>
            </a:r>
            <a:r>
              <a:rPr lang="en-GB" sz="3000" dirty="0"/>
              <a:t> - </a:t>
            </a:r>
            <a:r>
              <a:rPr lang="en-GB" sz="3000" dirty="0" err="1"/>
              <a:t>izkraušanās</a:t>
            </a:r>
            <a:r>
              <a:rPr lang="en-GB" sz="3000" dirty="0"/>
              <a:t> </a:t>
            </a:r>
            <a:r>
              <a:rPr lang="en-GB" sz="3000" dirty="0" err="1"/>
              <a:t>ostu</a:t>
            </a:r>
            <a:r>
              <a:rPr lang="en-GB" sz="3000" dirty="0"/>
              <a:t> </a:t>
            </a:r>
            <a:r>
              <a:rPr lang="en-GB" sz="3000" dirty="0" err="1"/>
              <a:t>atzīšana</a:t>
            </a:r>
            <a:endParaRPr lang="en-GB" sz="3000" dirty="0"/>
          </a:p>
          <a:p>
            <a:pPr marL="0" indent="0" algn="just">
              <a:buNone/>
            </a:pPr>
            <a:r>
              <a:rPr lang="en-GB" sz="3000" dirty="0"/>
              <a:t>- </a:t>
            </a:r>
            <a:r>
              <a:rPr lang="en-GB" sz="3000" dirty="0" err="1"/>
              <a:t>Aicinājums</a:t>
            </a:r>
            <a:r>
              <a:rPr lang="en-GB" sz="3000" dirty="0"/>
              <a:t> </a:t>
            </a:r>
            <a:r>
              <a:rPr lang="en-GB" sz="3000" dirty="0" err="1"/>
              <a:t>sabalansēt</a:t>
            </a:r>
            <a:r>
              <a:rPr lang="en-GB" sz="3000" dirty="0"/>
              <a:t> </a:t>
            </a:r>
            <a:r>
              <a:rPr lang="en-GB" sz="3000" dirty="0" err="1"/>
              <a:t>Eiropas</a:t>
            </a:r>
            <a:r>
              <a:rPr lang="en-GB" sz="3000" dirty="0"/>
              <a:t> </a:t>
            </a:r>
            <a:r>
              <a:rPr lang="en-GB" sz="3000" dirty="0" err="1"/>
              <a:t>prasības</a:t>
            </a:r>
            <a:r>
              <a:rPr lang="en-GB" sz="3000" dirty="0"/>
              <a:t> </a:t>
            </a:r>
            <a:r>
              <a:rPr lang="en-GB" sz="3000" dirty="0" err="1"/>
              <a:t>ar</a:t>
            </a:r>
            <a:r>
              <a:rPr lang="en-GB" sz="3000" dirty="0"/>
              <a:t> </a:t>
            </a:r>
            <a:r>
              <a:rPr lang="en-GB" sz="3000" dirty="0" err="1"/>
              <a:t>nozvejas</a:t>
            </a:r>
            <a:r>
              <a:rPr lang="en-GB" sz="3000" dirty="0"/>
              <a:t> </a:t>
            </a:r>
            <a:r>
              <a:rPr lang="en-GB" sz="3000" dirty="0" err="1"/>
              <a:t>kvalitātes</a:t>
            </a:r>
            <a:r>
              <a:rPr lang="en-GB" sz="3000" dirty="0"/>
              <a:t> </a:t>
            </a:r>
            <a:r>
              <a:rPr lang="en-GB" sz="3000" dirty="0" err="1"/>
              <a:t>saglabāšanu</a:t>
            </a:r>
            <a:r>
              <a:rPr lang="en-GB" sz="3000" dirty="0"/>
              <a:t>, </a:t>
            </a:r>
            <a:r>
              <a:rPr lang="en-GB" sz="3000" dirty="0" err="1"/>
              <a:t>turpinot</a:t>
            </a:r>
            <a:r>
              <a:rPr lang="en-GB" sz="3000" dirty="0"/>
              <a:t> </a:t>
            </a:r>
            <a:r>
              <a:rPr lang="en-GB" sz="3000" dirty="0" err="1"/>
              <a:t>nodrošināt</a:t>
            </a:r>
            <a:r>
              <a:rPr lang="en-GB" sz="3000" dirty="0"/>
              <a:t> </a:t>
            </a:r>
            <a:r>
              <a:rPr lang="en-GB" sz="3000" dirty="0" err="1"/>
              <a:t>augstvērtīgas</a:t>
            </a:r>
            <a:r>
              <a:rPr lang="en-GB" sz="3000" dirty="0"/>
              <a:t> gala </a:t>
            </a:r>
            <a:r>
              <a:rPr lang="en-GB" sz="3000" dirty="0" err="1"/>
              <a:t>produkcijas</a:t>
            </a:r>
            <a:r>
              <a:rPr lang="en-GB" sz="3000" dirty="0"/>
              <a:t> </a:t>
            </a:r>
            <a:r>
              <a:rPr lang="en-GB" sz="3000" dirty="0" err="1"/>
              <a:t>pieejamību</a:t>
            </a:r>
            <a:r>
              <a:rPr lang="en-GB" sz="3000" dirty="0"/>
              <a:t> </a:t>
            </a:r>
            <a:r>
              <a:rPr lang="en-GB" sz="3000" dirty="0" err="1"/>
              <a:t>paterētājiem</a:t>
            </a:r>
            <a:endParaRPr lang="en-GB" sz="3000" dirty="0"/>
          </a:p>
          <a:p>
            <a:pPr marL="0" indent="0" algn="just">
              <a:buNone/>
            </a:pPr>
            <a:endParaRPr lang="en-LV" dirty="0"/>
          </a:p>
        </p:txBody>
      </p:sp>
    </p:spTree>
    <p:extLst>
      <p:ext uri="{BB962C8B-B14F-4D97-AF65-F5344CB8AC3E}">
        <p14:creationId xmlns:p14="http://schemas.microsoft.com/office/powerpoint/2010/main" val="1773561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65D73-BAB2-AE8D-8D08-E9ACE516A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6" y="72274"/>
            <a:ext cx="10364451" cy="1596177"/>
          </a:xfrm>
        </p:spPr>
        <p:txBody>
          <a:bodyPr/>
          <a:lstStyle/>
          <a:p>
            <a:r>
              <a:rPr lang="en-LV" sz="5400" b="1" dirty="0"/>
              <a:t>Izaicinājumi</a:t>
            </a:r>
            <a:r>
              <a:rPr lang="en-LV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ACC51E-3E83-C4F9-FAAC-6A5E6A85D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6" y="1822563"/>
            <a:ext cx="10364452" cy="3889869"/>
          </a:xfrm>
        </p:spPr>
        <p:txBody>
          <a:bodyPr>
            <a:normAutofit/>
          </a:bodyPr>
          <a:lstStyle/>
          <a:p>
            <a:r>
              <a:rPr lang="en-LV" sz="3000" b="1" dirty="0"/>
              <a:t>Nozares ilgtspēja – ierobežota cilvēkresursu pieejamība - zināšanu un prasmju pārnese starp paaudzēm</a:t>
            </a:r>
          </a:p>
          <a:p>
            <a:pPr marL="0" indent="0">
              <a:buNone/>
            </a:pPr>
            <a:r>
              <a:rPr lang="en-LV" sz="2800" dirty="0"/>
              <a:t>- Zvejnieki – zvejas kuģu kapteiņi, traļmeistari</a:t>
            </a:r>
          </a:p>
          <a:p>
            <a:pPr marL="0" indent="0">
              <a:buNone/>
            </a:pPr>
            <a:r>
              <a:rPr lang="en-LV" sz="2800" dirty="0"/>
              <a:t>- Zivju apstrādes speciālisti, tehnologi</a:t>
            </a:r>
          </a:p>
          <a:p>
            <a:pPr marL="0" indent="0">
              <a:buNone/>
            </a:pPr>
            <a:r>
              <a:rPr lang="en-LV" sz="2800" dirty="0"/>
              <a:t>- Zināšanas un prasmes, kuras skolās neapgūst</a:t>
            </a:r>
          </a:p>
        </p:txBody>
      </p:sp>
    </p:spTree>
    <p:extLst>
      <p:ext uri="{BB962C8B-B14F-4D97-AF65-F5344CB8AC3E}">
        <p14:creationId xmlns:p14="http://schemas.microsoft.com/office/powerpoint/2010/main" val="3527845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D0061-E4E8-9447-A1E9-011F65C22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84261"/>
            <a:ext cx="10364451" cy="1596177"/>
          </a:xfrm>
        </p:spPr>
        <p:txBody>
          <a:bodyPr>
            <a:normAutofit/>
          </a:bodyPr>
          <a:lstStyle/>
          <a:p>
            <a:r>
              <a:rPr lang="en-LV" sz="5400" b="1" dirty="0"/>
              <a:t>Iespējas un potenciāls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0D790-4140-E8A5-0328-611998B14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3" y="1680438"/>
            <a:ext cx="10364452" cy="4406646"/>
          </a:xfrm>
        </p:spPr>
        <p:txBody>
          <a:bodyPr/>
          <a:lstStyle/>
          <a:p>
            <a:r>
              <a:rPr lang="en-LV" sz="3000" b="1" dirty="0"/>
              <a:t>Nepieciešamais ieguldījums infrastruktūras modernizācijā</a:t>
            </a:r>
          </a:p>
          <a:p>
            <a:pPr marL="0" indent="0">
              <a:buNone/>
            </a:pPr>
            <a:r>
              <a:rPr lang="en-LV" dirty="0"/>
              <a:t>- </a:t>
            </a:r>
            <a:r>
              <a:rPr lang="en-LV" sz="2800" dirty="0"/>
              <a:t>zvejas flotes atjaunošana, resursu ieguves efektivitāte</a:t>
            </a:r>
          </a:p>
          <a:p>
            <a:pPr marL="0" indent="0">
              <a:buNone/>
            </a:pPr>
            <a:r>
              <a:rPr lang="en-LV" sz="2800" dirty="0"/>
              <a:t>- ražošanas iekārtu modernizācija, energoefektivitāte</a:t>
            </a:r>
          </a:p>
          <a:p>
            <a:pPr marL="0" indent="0">
              <a:buNone/>
            </a:pPr>
            <a:r>
              <a:rPr lang="en-LV" sz="2800" dirty="0"/>
              <a:t>- inovācijas produktos uzņēmuma ietvaros</a:t>
            </a:r>
          </a:p>
          <a:p>
            <a:pPr marL="0" indent="0">
              <a:buNone/>
            </a:pPr>
            <a:r>
              <a:rPr lang="en-LV" sz="2800" dirty="0"/>
              <a:t>- videi draudzīgāka un ilgtspējīgāka ražošana</a:t>
            </a:r>
          </a:p>
          <a:p>
            <a:pPr marL="0" indent="0">
              <a:buNone/>
            </a:pPr>
            <a:endParaRPr lang="en-LV" dirty="0"/>
          </a:p>
        </p:txBody>
      </p:sp>
    </p:spTree>
    <p:extLst>
      <p:ext uri="{BB962C8B-B14F-4D97-AF65-F5344CB8AC3E}">
        <p14:creationId xmlns:p14="http://schemas.microsoft.com/office/powerpoint/2010/main" val="2081859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27E2B-03E8-7DDD-3914-423DB465B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135632"/>
            <a:ext cx="10364451" cy="1596177"/>
          </a:xfrm>
        </p:spPr>
        <p:txBody>
          <a:bodyPr>
            <a:normAutofit/>
          </a:bodyPr>
          <a:lstStyle/>
          <a:p>
            <a:r>
              <a:rPr lang="en-LV" sz="5400" b="1" dirty="0"/>
              <a:t>Iespējas un potenciāls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34F99-F89A-E526-D2B0-9B361B9FC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4" y="1731809"/>
            <a:ext cx="10364453" cy="3857333"/>
          </a:xfrm>
        </p:spPr>
        <p:txBody>
          <a:bodyPr>
            <a:normAutofit/>
          </a:bodyPr>
          <a:lstStyle/>
          <a:p>
            <a:r>
              <a:rPr lang="en-LV" sz="3000" b="1" dirty="0"/>
              <a:t>Tirdzniecības veicināšanas pasākumi </a:t>
            </a:r>
          </a:p>
          <a:p>
            <a:pPr marL="0" indent="0">
              <a:buNone/>
            </a:pPr>
            <a:r>
              <a:rPr lang="lv-LV" sz="2800" dirty="0"/>
              <a:t>-</a:t>
            </a:r>
            <a:r>
              <a:rPr lang="en-LV" sz="2800" dirty="0"/>
              <a:t> iespējas, kuras jāizmanto noieta tirgus dažādošanai un risku sadalīšanai</a:t>
            </a:r>
          </a:p>
          <a:p>
            <a:pPr marL="0" indent="0">
              <a:buNone/>
            </a:pPr>
            <a:r>
              <a:rPr lang="en-LV" sz="2800" dirty="0"/>
              <a:t>- produkcijas prezentēšana izstādēs starptautiski un nacionāli</a:t>
            </a:r>
          </a:p>
          <a:p>
            <a:pPr marL="0" indent="0">
              <a:buNone/>
            </a:pPr>
            <a:r>
              <a:rPr lang="en-LV" sz="2800" dirty="0"/>
              <a:t>- jaunu tirgus apgūšana, jauni klienti</a:t>
            </a:r>
          </a:p>
        </p:txBody>
      </p:sp>
    </p:spTree>
    <p:extLst>
      <p:ext uri="{BB962C8B-B14F-4D97-AF65-F5344CB8AC3E}">
        <p14:creationId xmlns:p14="http://schemas.microsoft.com/office/powerpoint/2010/main" val="1129206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8015D-E685-483A-1610-02C1F187E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LV" dirty="0"/>
              <a:t>PALDIES</a:t>
            </a:r>
            <a:r>
              <a:rPr lang="lv-LV" dirty="0"/>
              <a:t>!</a:t>
            </a:r>
            <a:endParaRPr lang="en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DB622-9DF6-D1B2-80D3-C9E5B1347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J</a:t>
            </a:r>
            <a:r>
              <a:rPr lang="en-LV" dirty="0"/>
              <a:t>autājumi</a:t>
            </a:r>
          </a:p>
        </p:txBody>
      </p:sp>
    </p:spTree>
    <p:extLst>
      <p:ext uri="{BB962C8B-B14F-4D97-AF65-F5344CB8AC3E}">
        <p14:creationId xmlns:p14="http://schemas.microsoft.com/office/powerpoint/2010/main" val="2770329599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{DED289FB-F69C-8D47-B4EE-0E0F5071C260}tf10001073</Template>
  <TotalTime>105</TotalTime>
  <Words>202</Words>
  <Application>Microsoft Office PowerPoint</Application>
  <PresentationFormat>Widescreen</PresentationFormat>
  <Paragraphs>38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Arial</vt:lpstr>
      <vt:lpstr>Bell MT</vt:lpstr>
      <vt:lpstr>Calibri</vt:lpstr>
      <vt:lpstr>Tw Cen MT</vt:lpstr>
      <vt:lpstr>Droplet</vt:lpstr>
      <vt:lpstr> Izaicinājumi Latvijas zvejniecībai un nākotnes iespējas</vt:lpstr>
      <vt:lpstr>Izaicinājumi </vt:lpstr>
      <vt:lpstr>Izaicinājumi</vt:lpstr>
      <vt:lpstr>Izaicinājumi </vt:lpstr>
      <vt:lpstr>Iespējas un potenciāls</vt:lpstr>
      <vt:lpstr>Iespējas un potenciāls</vt:lpstr>
      <vt:lpstr>PALDIES!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Izaicinājumi Latvijas zvejniecībai un nākotnes iespējas</dc:title>
  <dc:creator>Janis Laguns</dc:creator>
  <cp:lastModifiedBy>Kristaps Gramanis</cp:lastModifiedBy>
  <cp:revision>4</cp:revision>
  <cp:lastPrinted>2025-11-05T13:01:51Z</cp:lastPrinted>
  <dcterms:created xsi:type="dcterms:W3CDTF">2025-11-05T11:23:59Z</dcterms:created>
  <dcterms:modified xsi:type="dcterms:W3CDTF">2025-11-05T16:07:38Z</dcterms:modified>
</cp:coreProperties>
</file>