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3" r:id="rId4"/>
    <p:sldId id="257" r:id="rId5"/>
    <p:sldId id="258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DABE2B-FA7E-480B-8EB0-F3A2BC6F91CA}" v="9" dt="2025-11-05T09:59:16.6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5330E-ACED-182E-989E-686102F2BC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43F902-07A1-0CDD-0FB9-B7E9844C26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7DB20-20AE-1874-E36E-72A84DED2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E598-CD17-4B7C-8BD1-3B02D695FFE7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C0E51-02AA-BFE7-DBE2-077B89FF0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BDEAB-29CD-41D9-5B4A-5413F56B5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B5958-66BC-452B-91E7-DB24658FF26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33328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D625-2576-851E-F329-352EE8418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90EF7-3EC5-FE5B-0A46-891E384A6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1801A-476F-6618-7263-D932173DE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E598-CD17-4B7C-8BD1-3B02D695FFE7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17867-51CC-917C-5F44-0B783A09E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7FD99-A1F9-BF78-2090-37F8221C8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B5958-66BC-452B-91E7-DB24658FF26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8531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4264E-31EF-3A41-E183-BB0CF0F2B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18077B-AFCF-AB06-5D2C-59DE349C0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F308D-FB38-5504-D26D-7C42C8EFE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E598-CD17-4B7C-8BD1-3B02D695FFE7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EA59D-BB32-BC90-8561-732E59827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10788-67EE-802A-DE2F-E976C4CE7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B5958-66BC-452B-91E7-DB24658FF26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21821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7FA04-976E-96C1-20FA-FB4FED11C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69917-E30A-F9A4-1AEF-75709BE101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C4E23-892D-8250-FC21-4BF8061D3A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C4A815-11A3-A142-244E-0C6F19194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E598-CD17-4B7C-8BD1-3B02D695FFE7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64AFB-0018-BF1B-D051-8AF7D3522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247309-B15C-312B-BD40-A5F112C5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B5958-66BC-452B-91E7-DB24658FF26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2067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F5189-82B3-9901-F606-05B3DF797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6C6037-C9BB-968E-6FCF-A7ED96063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AD5867-D7D2-EFF3-C76A-340D470EE1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D95814-9C7E-30CC-30E5-8EAABB9517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CFFE1B-9096-39FE-25EF-4489B61FD1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9764F1-0759-3546-EB70-2436D1527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E598-CD17-4B7C-8BD1-3B02D695FFE7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FF9194-DE57-E598-5FC5-C84F9B66E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A770F7-87F7-11F2-4766-A4069FDB6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B5958-66BC-452B-91E7-DB24658FF26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87309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F5868-BEE6-6961-6F70-FBEBD13E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EB7B5E-B211-F92E-25E6-303737A2E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E598-CD17-4B7C-8BD1-3B02D695FFE7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E73FC9-D785-9F2B-C846-0EBD47779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49E2BA-2A7B-07C4-1AEC-A6E84B9DA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B5958-66BC-452B-91E7-DB24658FF26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33336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5876A3-E261-E7A5-F5F0-55977FC22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E598-CD17-4B7C-8BD1-3B02D695FFE7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F40404-13C8-18AE-EDA4-B5A050AA1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AC0EF9-D5EF-DC07-8CCF-7F1C4F652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B5958-66BC-452B-91E7-DB24658FF26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67693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5CD7F-6193-71D5-7B67-93C059592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96055-BC86-E38F-9CBB-8735D7439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64657-1CE8-34CE-73B8-F57D79D9AE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AF178-1631-6F37-2ABC-897A05525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E598-CD17-4B7C-8BD1-3B02D695FFE7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4C871E-5281-AC83-3978-05D44DFC3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D2BFD2-C2A6-BD47-176C-E1DEACA52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B5958-66BC-452B-91E7-DB24658FF26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27122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8BC59-1A2F-8ECB-D688-032D6568C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858F0B-5376-6A8E-7AA9-DF6BE1CF45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F51AE-2335-9C93-A521-7E094E0A98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3A7F70-E882-E01E-000D-CA38A1B57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E598-CD17-4B7C-8BD1-3B02D695FFE7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7EAD0-ADC4-FCEC-1819-B5F08BF04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74FFAC-411C-7992-82EC-5886CE7CF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B5958-66BC-452B-91E7-DB24658FF26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395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0874E-6116-3C3B-D877-52E1012DB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B48A0F-A515-1A9E-FE4F-5FB0E69562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4C985A-D011-30A6-90C9-5AA6C8082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E598-CD17-4B7C-8BD1-3B02D695FFE7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C176B-684A-7DA0-F4DB-398667DB3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ADB7D-23C2-1CD4-5E73-4651A7653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B5958-66BC-452B-91E7-DB24658FF26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59897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712EFB-93DD-F9FB-F769-B6EF93B4AB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0FB7FA-05EE-194E-9E21-6D22EE1ED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71442-CBA0-D508-5819-A8217FC10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E598-CD17-4B7C-8BD1-3B02D695FFE7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635C8-2D98-1191-C1B3-9FBFEDB1C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D23F3-120D-760A-B138-C41E831FC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B5958-66BC-452B-91E7-DB24658FF26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26657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5823C5-B142-1FDB-FAA1-A1FD27C1E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DF633C-F694-5EFA-1720-50B5AEF8E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F14BB-1B80-E55D-6DF8-DE3FEB3315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82E598-CD17-4B7C-8BD1-3B02D695FFE7}" type="datetimeFigureOut">
              <a:rPr lang="lv-LV" smtClean="0"/>
              <a:t>05.11.2025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0119F-9DC6-2C95-9E2C-0CC3BFD13E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8A55A-1C81-0E80-22B6-7875EF79DC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FB5958-66BC-452B-91E7-DB24658FF26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19825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piekrasteszivis.l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beach with people walking on it&#10;&#10;AI-generated content may be incorrect.">
            <a:extLst>
              <a:ext uri="{FF2B5EF4-FFF2-40B4-BE49-F238E27FC236}">
                <a16:creationId xmlns:a16="http://schemas.microsoft.com/office/drawing/2014/main" id="{C478509E-D6B2-BAE2-1F01-8D52C3D19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" t="9091" r="23111"/>
          <a:stretch>
            <a:fillRect/>
          </a:stretch>
        </p:blipFill>
        <p:spPr>
          <a:xfrm>
            <a:off x="3523488" y="-18278"/>
            <a:ext cx="8668512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5A7E26-D5EA-8E4A-7826-7A2AF5C56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5879276" cy="3057829"/>
          </a:xfrm>
        </p:spPr>
        <p:txBody>
          <a:bodyPr anchor="b">
            <a:normAutofit fontScale="90000"/>
          </a:bodyPr>
          <a:lstStyle/>
          <a:p>
            <a:pPr algn="l"/>
            <a:r>
              <a:rPr lang="lv-LV" sz="4000" b="1" dirty="0">
                <a:latin typeface="Arial Narrow" panose="020B0606020202030204" pitchFamily="34" charset="0"/>
              </a:rPr>
              <a:t>Paveiktais un nepaveiktais piekrastes zvejniecībā</a:t>
            </a:r>
            <a:br>
              <a:rPr lang="lv-LV" sz="4000" b="1" dirty="0">
                <a:latin typeface="Arial Narrow" panose="020B0606020202030204" pitchFamily="34" charset="0"/>
              </a:rPr>
            </a:br>
            <a:br>
              <a:rPr lang="lv-LV" sz="2000" dirty="0">
                <a:latin typeface="Arial Narrow" panose="020B0606020202030204" pitchFamily="34" charset="0"/>
              </a:rPr>
            </a:br>
            <a:r>
              <a:rPr lang="lv-LV" sz="2000" dirty="0">
                <a:latin typeface="Arial Narrow" panose="020B0606020202030204" pitchFamily="34" charset="0"/>
              </a:rPr>
              <a:t>07.11.2025</a:t>
            </a:r>
            <a:br>
              <a:rPr lang="lv-LV" sz="2000" dirty="0"/>
            </a:br>
            <a:br>
              <a:rPr lang="lv-LV" sz="4000" dirty="0">
                <a:latin typeface="Arial Narrow" panose="020B0606020202030204" pitchFamily="34" charset="0"/>
              </a:rPr>
            </a:br>
            <a:r>
              <a:rPr lang="lv-LV" sz="2800" b="1" dirty="0">
                <a:latin typeface="Arial Narrow" panose="020B0606020202030204" pitchFamily="34" charset="0"/>
              </a:rPr>
              <a:t>Artūrs </a:t>
            </a:r>
            <a:r>
              <a:rPr lang="lv-LV" sz="2800" b="1" dirty="0" err="1">
                <a:latin typeface="Arial Narrow" panose="020B0606020202030204" pitchFamily="34" charset="0"/>
              </a:rPr>
              <a:t>Strautmanis</a:t>
            </a:r>
            <a:r>
              <a:rPr lang="lv-LV" sz="2800" dirty="0">
                <a:latin typeface="Arial Narrow" panose="020B0606020202030204" pitchFamily="34" charset="0"/>
              </a:rPr>
              <a:t> </a:t>
            </a:r>
            <a:br>
              <a:rPr lang="lv-LV" sz="3700" dirty="0">
                <a:latin typeface="Arial Narrow" panose="020B0606020202030204" pitchFamily="34" charset="0"/>
              </a:rPr>
            </a:br>
            <a:endParaRPr lang="lv-LV" sz="3700" dirty="0">
              <a:latin typeface="Arial Narrow" panose="020B0606020202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C47849-1AF3-4A78-A9AE-EE2C5983C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729799"/>
            <a:ext cx="6129649" cy="1351264"/>
          </a:xfrm>
        </p:spPr>
        <p:txBody>
          <a:bodyPr>
            <a:noAutofit/>
          </a:bodyPr>
          <a:lstStyle/>
          <a:p>
            <a:pPr algn="l"/>
            <a:r>
              <a:rPr lang="lv-LV" sz="2000" dirty="0">
                <a:latin typeface="Arial Narrow" panose="020B0606020202030204" pitchFamily="34" charset="0"/>
              </a:rPr>
              <a:t>«</a:t>
            </a:r>
            <a:r>
              <a:rPr lang="lv-LV" sz="2000" dirty="0" err="1">
                <a:latin typeface="Arial Narrow" panose="020B0606020202030204" pitchFamily="34" charset="0"/>
              </a:rPr>
              <a:t>Saunaga</a:t>
            </a:r>
            <a:r>
              <a:rPr lang="lv-LV" sz="2000" dirty="0">
                <a:latin typeface="Arial Narrow" panose="020B0606020202030204" pitchFamily="34" charset="0"/>
              </a:rPr>
              <a:t> zvejnieki», </a:t>
            </a:r>
          </a:p>
          <a:p>
            <a:pPr algn="l"/>
            <a:r>
              <a:rPr lang="lv-LV" sz="2000" dirty="0">
                <a:latin typeface="Arial Narrow" panose="020B0606020202030204" pitchFamily="34" charset="0"/>
              </a:rPr>
              <a:t>biedrības «Mazjūras zvejnieki» biedrs, </a:t>
            </a:r>
          </a:p>
          <a:p>
            <a:pPr algn="l"/>
            <a:r>
              <a:rPr lang="lv-LV" sz="2000" dirty="0">
                <a:latin typeface="Arial Narrow" panose="020B0606020202030204" pitchFamily="34" charset="0"/>
              </a:rPr>
              <a:t>projekta «Piekrastes zivis» dalībnieks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7164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27ED3-125D-DDDB-AFD7-0DB26AC0A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>
                <a:latin typeface="Arial Narrow" panose="020B0606020202030204" pitchFamily="34" charset="0"/>
              </a:rPr>
              <a:t>Labās lietas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24C86-8EE8-4EA3-29AD-13363B02F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dirty="0">
                <a:latin typeface="Arial Narrow" panose="020B0606020202030204" pitchFamily="34" charset="0"/>
              </a:rPr>
              <a:t>Zvejnieki beidzot ir apvienojusies </a:t>
            </a:r>
            <a:r>
              <a:rPr lang="lv-LV" b="1" dirty="0">
                <a:latin typeface="Arial Narrow" panose="020B0606020202030204" pitchFamily="34" charset="0"/>
              </a:rPr>
              <a:t>nopietnā spēkā - biedrībā «Mazjūras zvejnieki»</a:t>
            </a:r>
            <a:r>
              <a:rPr lang="lv-LV" dirty="0">
                <a:latin typeface="Arial Narrow" panose="020B0606020202030204" pitchFamily="34" charset="0"/>
              </a:rPr>
              <a:t>, kas spēj formulēt viedokli un to uzklausa. </a:t>
            </a:r>
          </a:p>
          <a:p>
            <a:r>
              <a:rPr lang="lv-LV" dirty="0">
                <a:latin typeface="Arial Narrow" panose="020B0606020202030204" pitchFamily="34" charset="0"/>
              </a:rPr>
              <a:t>Noslēgts </a:t>
            </a:r>
            <a:r>
              <a:rPr lang="lv-LV" b="1" dirty="0">
                <a:latin typeface="Arial Narrow" panose="020B0606020202030204" pitchFamily="34" charset="0"/>
              </a:rPr>
              <a:t>sadarbības memorands </a:t>
            </a:r>
            <a:r>
              <a:rPr lang="lv-LV" dirty="0">
                <a:latin typeface="Arial Narrow" panose="020B0606020202030204" pitchFamily="34" charset="0"/>
              </a:rPr>
              <a:t>starp Zemkopības ministriju un zinātnisko institūtu BIOR. </a:t>
            </a:r>
          </a:p>
          <a:p>
            <a:r>
              <a:rPr lang="lv-LV" dirty="0">
                <a:latin typeface="Arial Narrow" panose="020B0606020202030204" pitchFamily="34" charset="0"/>
              </a:rPr>
              <a:t>Mēs nākam ar priekšlikumiem, tie tiek apspriesti sadarbībā ar ZM un uzsākts process mūsuprāt </a:t>
            </a:r>
            <a:r>
              <a:rPr lang="lv-LV" b="1" dirty="0">
                <a:latin typeface="Arial Narrow" panose="020B0606020202030204" pitchFamily="34" charset="0"/>
              </a:rPr>
              <a:t>vērienīgiem grozījumiem vairākos noteikumos</a:t>
            </a:r>
            <a:r>
              <a:rPr lang="lv-LV" dirty="0">
                <a:latin typeface="Arial Narrow" panose="020B0606020202030204" pitchFamily="34" charset="0"/>
              </a:rPr>
              <a:t>, kas regulē zvejas iespējas piekrastē.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437EDB-7B38-8595-50D7-D1CE1B5EE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195" y="0"/>
            <a:ext cx="2729805" cy="19314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619FE4-CAD3-AB68-522D-E3C84B0E0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062" y="205555"/>
            <a:ext cx="1626254" cy="162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2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922F19F4-FE70-43DC-856F-2CE5F521D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0391D6-9C73-ABBC-58D0-C13FFE7F6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4928291" cy="1035781"/>
          </a:xfrm>
        </p:spPr>
        <p:txBody>
          <a:bodyPr anchor="ctr">
            <a:normAutofit/>
          </a:bodyPr>
          <a:lstStyle/>
          <a:p>
            <a:r>
              <a:rPr lang="lv-LV" sz="3600" b="1">
                <a:latin typeface="Arial Narrow" panose="020B0606020202030204" pitchFamily="34" charset="0"/>
              </a:rPr>
              <a:t>Labās lietas</a:t>
            </a:r>
            <a:endParaRPr lang="lv-LV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1306F-2810-F91B-0E85-B8FF397DD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2524721"/>
            <a:ext cx="4991629" cy="3677123"/>
          </a:xfrm>
        </p:spPr>
        <p:txBody>
          <a:bodyPr anchor="ctr">
            <a:normAutofit/>
          </a:bodyPr>
          <a:lstStyle/>
          <a:p>
            <a:r>
              <a:rPr lang="lv-LV" sz="2400" b="1" dirty="0">
                <a:latin typeface="Arial Narrow" panose="020B0606020202030204" pitchFamily="34" charset="0"/>
              </a:rPr>
              <a:t>«Piekrastes zivis» mārketinga programma </a:t>
            </a:r>
            <a:r>
              <a:rPr lang="lv-LV" sz="2400" dirty="0">
                <a:latin typeface="Arial Narrow" panose="020B0606020202030204" pitchFamily="34" charset="0"/>
              </a:rPr>
              <a:t>– lai arī finansējums neliels, mēs jūtam, ka pieprasījums pēc mūsu nozvejotām zivīm pieaug, cilvēki piekrastē dodas vairāk.</a:t>
            </a:r>
          </a:p>
          <a:p>
            <a:r>
              <a:rPr lang="lv-LV" sz="2400" dirty="0">
                <a:latin typeface="Arial Narrow" panose="020B0606020202030204" pitchFamily="34" charset="0"/>
              </a:rPr>
              <a:t>Izdoti bukleti, sarīkotas meistarklases, pieredzes apmaiņa, pastāvīgs darbs popularizēšanā.</a:t>
            </a:r>
          </a:p>
          <a:p>
            <a:r>
              <a:rPr lang="lv-LV" sz="2400" dirty="0">
                <a:hlinkClick r:id="rId2"/>
              </a:rPr>
              <a:t>www.piekrasteszivis.lv</a:t>
            </a:r>
            <a:r>
              <a:rPr lang="lv-LV" sz="2400" dirty="0"/>
              <a:t> un piekrasteszivis.lv konts FB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95ECC94-3D5E-46A7-A7A1-DE807E156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34418" y="658367"/>
            <a:ext cx="4719382" cy="26791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F89E37-2406-359B-D941-9776883209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358"/>
          <a:stretch>
            <a:fillRect/>
          </a:stretch>
        </p:blipFill>
        <p:spPr>
          <a:xfrm>
            <a:off x="6841066" y="951228"/>
            <a:ext cx="4305905" cy="2098531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E549738-9961-462D-81B7-4A7A44691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34418" y="3530966"/>
            <a:ext cx="4719382" cy="26791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9962C7-A202-848E-475A-5B0188380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304" y="3703659"/>
            <a:ext cx="4119428" cy="2317178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844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423B9-FF0D-5093-68B9-CD23AF859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Labās lietas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C22F6-DDE2-2992-9F7D-893F40C48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>
                <a:latin typeface="Arial Narrow" panose="020B0606020202030204" pitchFamily="34" charset="0"/>
              </a:rPr>
              <a:t>Pasākums </a:t>
            </a:r>
            <a:r>
              <a:rPr lang="lv-LV" b="1" dirty="0">
                <a:latin typeface="Arial Narrow" panose="020B0606020202030204" pitchFamily="34" charset="0"/>
              </a:rPr>
              <a:t>«Atbalsts zvejniekiem piekrastes zvejā». </a:t>
            </a:r>
          </a:p>
          <a:p>
            <a:pPr marL="0" indent="0">
              <a:buNone/>
            </a:pPr>
            <a:r>
              <a:rPr lang="lv-LV" dirty="0">
                <a:latin typeface="Arial Narrow" panose="020B0606020202030204" pitchFamily="34" charset="0"/>
              </a:rPr>
              <a:t>Pirmo reizi kopš Latvijas neatkarības atjaunošanas – šobrīd vairāk nekā 3 miljoni eiro nonākuši piekrastes zvejniecības saglabāšanai.</a:t>
            </a:r>
          </a:p>
          <a:p>
            <a:pPr marL="0" indent="0">
              <a:buNone/>
            </a:pPr>
            <a:r>
              <a:rPr lang="lv-LV" dirty="0">
                <a:latin typeface="Arial Narrow" panose="020B0606020202030204" pitchFamily="34" charset="0"/>
              </a:rPr>
              <a:t>Iegādes: transportlīdzekļi (</a:t>
            </a:r>
            <a:r>
              <a:rPr lang="lv-LV" dirty="0" err="1">
                <a:latin typeface="Arial Narrow" panose="020B0606020202030204" pitchFamily="34" charset="0"/>
              </a:rPr>
              <a:t>kvadracikli</a:t>
            </a:r>
            <a:r>
              <a:rPr lang="lv-LV" dirty="0">
                <a:latin typeface="Arial Narrow" panose="020B0606020202030204" pitchFamily="34" charset="0"/>
              </a:rPr>
              <a:t>, </a:t>
            </a:r>
            <a:r>
              <a:rPr lang="lv-LV" dirty="0" err="1">
                <a:latin typeface="Arial Narrow" panose="020B0606020202030204" pitchFamily="34" charset="0"/>
              </a:rPr>
              <a:t>busiņi</a:t>
            </a:r>
            <a:r>
              <a:rPr lang="lv-LV" dirty="0">
                <a:latin typeface="Arial Narrow" panose="020B0606020202030204" pitchFamily="34" charset="0"/>
              </a:rPr>
              <a:t> zivju pārvadāšanai, </a:t>
            </a:r>
            <a:r>
              <a:rPr lang="lv-LV" dirty="0" err="1">
                <a:latin typeface="Arial Narrow" panose="020B0606020202030204" pitchFamily="34" charset="0"/>
              </a:rPr>
              <a:t>aukstumiekārtas</a:t>
            </a:r>
            <a:r>
              <a:rPr lang="lv-LV" dirty="0">
                <a:latin typeface="Arial Narrow" panose="020B0606020202030204" pitchFamily="34" charset="0"/>
              </a:rPr>
              <a:t>, piekabes, zivju pirmapstrādes iekārtas, datori, telefoni) </a:t>
            </a:r>
          </a:p>
          <a:p>
            <a:pPr marL="0" indent="0">
              <a:buNone/>
            </a:pPr>
            <a:r>
              <a:rPr lang="lv-LV" dirty="0">
                <a:latin typeface="Arial Narrow" panose="020B0606020202030204" pitchFamily="34" charset="0"/>
              </a:rPr>
              <a:t>Naudas apjoms lai arī ļoti mazs, tomēr būtisks. </a:t>
            </a:r>
          </a:p>
          <a:p>
            <a:pPr marL="0" indent="0">
              <a:buNone/>
            </a:pPr>
            <a:r>
              <a:rPr lang="lv-LV" dirty="0">
                <a:latin typeface="Arial Narrow" panose="020B0606020202030204" pitchFamily="34" charset="0"/>
              </a:rPr>
              <a:t>Svarīgi turpināt mērķētu atbalstu piekrastei. </a:t>
            </a:r>
          </a:p>
          <a:p>
            <a:pPr marL="0" indent="0">
              <a:buNone/>
            </a:pPr>
            <a:r>
              <a:rPr lang="lv-LV" b="1" dirty="0">
                <a:latin typeface="Arial Narrow" panose="020B0606020202030204" pitchFamily="34" charset="0"/>
              </a:rPr>
              <a:t>Esam gatavi veidot selektīvus zvejas rīkus, jo tiem ir nākotne.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E37BF-9CD4-E3BC-C481-4446992D0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204" y="0"/>
            <a:ext cx="2389579" cy="16906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97B652-37BF-0A51-7A63-847AA7D6F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172" y="230188"/>
            <a:ext cx="1344012" cy="134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74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8E6AC-FC70-AD60-6FE0-075578058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Vēl labās lietas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3A5C3-9C61-1525-8CC4-D79E3B477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b="1" dirty="0">
                <a:latin typeface="Arial Narrow" panose="020B0606020202030204" pitchFamily="34" charset="0"/>
              </a:rPr>
              <a:t>Roņu letālā atbaidīšana </a:t>
            </a:r>
            <a:r>
              <a:rPr lang="lv-LV" dirty="0">
                <a:latin typeface="Arial Narrow" panose="020B0606020202030204" pitchFamily="34" charset="0"/>
              </a:rPr>
              <a:t>– pēc vairāk nekā desmit gadu ilgas muļļāšanās beidzot tas ir atļauts. Lielas jēgas nav, bet vismaz ir iespēja pasargāt zvejas rīkus un dažkārt arī lomi.</a:t>
            </a:r>
          </a:p>
          <a:p>
            <a:pPr marL="0" indent="0">
              <a:buNone/>
            </a:pPr>
            <a:endParaRPr lang="lv-LV" dirty="0">
              <a:latin typeface="Arial Narrow" panose="020B0606020202030204" pitchFamily="34" charset="0"/>
            </a:endParaRPr>
          </a:p>
          <a:p>
            <a:r>
              <a:rPr lang="lv-LV" b="1" dirty="0">
                <a:latin typeface="Arial Narrow" panose="020B0606020202030204" pitchFamily="34" charset="0"/>
              </a:rPr>
              <a:t>Izmaiņas zvejas noteikumos </a:t>
            </a:r>
            <a:r>
              <a:rPr lang="lv-LV" dirty="0">
                <a:latin typeface="Arial Narrow" panose="020B0606020202030204" pitchFamily="34" charset="0"/>
              </a:rPr>
              <a:t>– gaidām izmaiņas noteikumos par zvejas tiesībām un par limitiem: paredzēta zvejas efektivitātes vērtēšana sadarbībā ar zvejnieku organizācijām (tiem, kuriem ir licences, bet nezvejo, limitus vairs nepiešķirs); plašākās iespējas zvejot ar selektīviem zivju murdiem; zvejnieks varēs zvejot visā novada teritorijā u.c.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7DF7E6-FCF7-965E-7819-ADCE703BD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204" y="0"/>
            <a:ext cx="2389579" cy="16906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36E3A3-E291-88F1-2967-5E6E2EE09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192" y="243148"/>
            <a:ext cx="1344012" cy="134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10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1DF99-3F7C-1C80-2739-F4117F1B3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Nepadarītais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8DB25-343A-3C3E-78DD-B6BC3095E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dirty="0">
                <a:latin typeface="Arial Narrow" panose="020B0606020202030204" pitchFamily="34" charset="0"/>
              </a:rPr>
              <a:t>Joprojām mums ir </a:t>
            </a:r>
            <a:r>
              <a:rPr lang="lv-LV" b="1" dirty="0">
                <a:latin typeface="Arial Narrow" panose="020B0606020202030204" pitchFamily="34" charset="0"/>
              </a:rPr>
              <a:t>liegts zvejot tuvāk par 100 metriem </a:t>
            </a:r>
            <a:r>
              <a:rPr lang="lv-LV" dirty="0">
                <a:latin typeface="Arial Narrow" panose="020B0606020202030204" pitchFamily="34" charset="0"/>
              </a:rPr>
              <a:t>no krasta ar zivju tīkliem</a:t>
            </a:r>
          </a:p>
          <a:p>
            <a:r>
              <a:rPr lang="lv-LV" dirty="0">
                <a:latin typeface="Arial Narrow" panose="020B0606020202030204" pitchFamily="34" charset="0"/>
              </a:rPr>
              <a:t>Ir </a:t>
            </a:r>
            <a:r>
              <a:rPr lang="lv-LV" b="1" dirty="0">
                <a:latin typeface="Arial Narrow" panose="020B0606020202030204" pitchFamily="34" charset="0"/>
              </a:rPr>
              <a:t>noteikti maksimālie acs izmēri linumiem </a:t>
            </a:r>
            <a:r>
              <a:rPr lang="lv-LV" dirty="0">
                <a:latin typeface="Arial Narrow" panose="020B0606020202030204" pitchFamily="34" charset="0"/>
              </a:rPr>
              <a:t>– nav skaidrs, kādēļ.</a:t>
            </a:r>
          </a:p>
          <a:p>
            <a:r>
              <a:rPr lang="lv-LV" dirty="0">
                <a:latin typeface="Arial Narrow" panose="020B0606020202030204" pitchFamily="34" charset="0"/>
              </a:rPr>
              <a:t>Neviens joprojām nevar pateikt, </a:t>
            </a:r>
            <a:r>
              <a:rPr lang="lv-LV" b="1" dirty="0">
                <a:latin typeface="Arial Narrow" panose="020B0606020202030204" pitchFamily="34" charset="0"/>
              </a:rPr>
              <a:t>kādēļ ir uzlikts pavasara liegums</a:t>
            </a:r>
            <a:r>
              <a:rPr lang="lv-LV" dirty="0">
                <a:latin typeface="Arial Narrow" panose="020B0606020202030204" pitchFamily="34" charset="0"/>
              </a:rPr>
              <a:t>. Nav skaidrs, kad tas tiks atcelts. BIOR vajagot vēl pētījumus. </a:t>
            </a:r>
          </a:p>
          <a:p>
            <a:r>
              <a:rPr lang="lv-LV" dirty="0">
                <a:latin typeface="Arial Narrow" panose="020B0606020202030204" pitchFamily="34" charset="0"/>
              </a:rPr>
              <a:t>Rudens lieguma laikā </a:t>
            </a:r>
            <a:r>
              <a:rPr lang="lv-LV" b="1" dirty="0">
                <a:latin typeface="Arial Narrow" panose="020B0606020202030204" pitchFamily="34" charset="0"/>
              </a:rPr>
              <a:t>nepieciešams atļaut zvejot līcī no 5 metru dziļuma.</a:t>
            </a:r>
          </a:p>
          <a:p>
            <a:r>
              <a:rPr lang="lv-LV" b="1" dirty="0">
                <a:latin typeface="Arial Narrow" panose="020B0606020202030204" pitchFamily="34" charset="0"/>
              </a:rPr>
              <a:t>Latvijas piekrastes zvejnieki nevar konkurēt ar pārējiem zvejniekiem reģionā, jo tikai Latvijā ir noteikti tiks skarbi liegumi piekrastes zvejā. </a:t>
            </a:r>
          </a:p>
          <a:p>
            <a:pPr marL="0" indent="0">
              <a:buNone/>
            </a:pPr>
            <a:endParaRPr lang="lv-LV" dirty="0">
              <a:latin typeface="Arial Narrow" panose="020B0606020202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9C3183-4BFB-BC8C-CDFF-8FA1B88AC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204" y="0"/>
            <a:ext cx="2389579" cy="16906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404B93-EB95-88CC-11C4-E891D6910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191" y="243148"/>
            <a:ext cx="1344012" cy="134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673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9B787-61F1-2BB7-6FFC-04E58ACF2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Draudi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0BB4F-F2C5-93E0-54F1-93CF8C716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dirty="0">
                <a:latin typeface="Arial Narrow" panose="020B0606020202030204" pitchFamily="34" charset="0"/>
              </a:rPr>
              <a:t>Nav piekrastes zvejas infrastruktūras – </a:t>
            </a:r>
            <a:r>
              <a:rPr lang="lv-LV" b="1" dirty="0">
                <a:latin typeface="Arial Narrow" panose="020B0606020202030204" pitchFamily="34" charset="0"/>
              </a:rPr>
              <a:t>nav piestātņu, nav vietas zvejas ostās. </a:t>
            </a:r>
          </a:p>
          <a:p>
            <a:pPr marL="0" indent="0">
              <a:buNone/>
            </a:pPr>
            <a:endParaRPr lang="lv-LV" b="1" dirty="0">
              <a:latin typeface="Arial Narrow" panose="020B0606020202030204" pitchFamily="34" charset="0"/>
            </a:endParaRPr>
          </a:p>
          <a:p>
            <a:r>
              <a:rPr lang="lv-LV" b="1" dirty="0">
                <a:latin typeface="Arial Narrow" panose="020B0606020202030204" pitchFamily="34" charset="0"/>
              </a:rPr>
              <a:t>Kontroles regula </a:t>
            </a:r>
            <a:r>
              <a:rPr lang="lv-LV" dirty="0">
                <a:latin typeface="Arial Narrow" panose="020B0606020202030204" pitchFamily="34" charset="0"/>
              </a:rPr>
              <a:t>– nenormāla birokrātija un pārmērīga kontrole. Drīz zvejnieks bez GPS signāla un sertificētiem tiešsaistes svariem pat no mājas nevarēs iziet.</a:t>
            </a:r>
          </a:p>
          <a:p>
            <a:pPr marL="0" indent="0">
              <a:buNone/>
            </a:pPr>
            <a:endParaRPr lang="lv-LV" dirty="0">
              <a:latin typeface="Arial Narrow" panose="020B0606020202030204" pitchFamily="34" charset="0"/>
            </a:endParaRPr>
          </a:p>
          <a:p>
            <a:r>
              <a:rPr lang="lv-LV" b="1" dirty="0">
                <a:latin typeface="Arial Narrow" panose="020B0606020202030204" pitchFamily="34" charset="0"/>
              </a:rPr>
              <a:t>LIFE REEF projekts </a:t>
            </a:r>
            <a:r>
              <a:rPr lang="lv-LV" dirty="0">
                <a:latin typeface="Arial Narrow" panose="020B0606020202030204" pitchFamily="34" charset="0"/>
              </a:rPr>
              <a:t>– </a:t>
            </a:r>
            <a:r>
              <a:rPr lang="lv-LV">
                <a:latin typeface="Arial Narrow" panose="020B0606020202030204" pitchFamily="34" charset="0"/>
              </a:rPr>
              <a:t>ieceres likt </a:t>
            </a:r>
            <a:r>
              <a:rPr lang="lv-LV" dirty="0">
                <a:latin typeface="Arial Narrow" panose="020B0606020202030204" pitchFamily="34" charset="0"/>
              </a:rPr>
              <a:t>jaunus liegumus teritorijās, kur vēl palikuši pēdējie piekrastes zvejnieki.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891CDA-E15C-B91B-1B8A-AF38525DF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469" y="134937"/>
            <a:ext cx="2389579" cy="16906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C31C06-096A-1142-48B3-B64809B80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440" y="365125"/>
            <a:ext cx="1325562" cy="132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310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434FB-9EE2-5C4C-690B-132E8223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/>
              <a:t>PALDIES!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3E593D8-AD7E-4161-76AE-752B4E2271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96" y="1924493"/>
            <a:ext cx="4813386" cy="3604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3C422D-3D95-0756-0BC0-E89D8383B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633" y="1788043"/>
            <a:ext cx="3740888" cy="374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961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450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Arial Narrow</vt:lpstr>
      <vt:lpstr>Calibri</vt:lpstr>
      <vt:lpstr>Office Theme</vt:lpstr>
      <vt:lpstr>Paveiktais un nepaveiktais piekrastes zvejniecībā  07.11.2025  Artūrs Strautmanis  </vt:lpstr>
      <vt:lpstr>Labās lietas</vt:lpstr>
      <vt:lpstr>Labās lietas</vt:lpstr>
      <vt:lpstr>Labās lietas</vt:lpstr>
      <vt:lpstr>Vēl labās lietas</vt:lpstr>
      <vt:lpstr>Nepadarītais</vt:lpstr>
      <vt:lpstr>Draudi</vt:lpstr>
      <vt:lpstr>PALDIES!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Iveta Tomsone</dc:creator>
  <cp:lastModifiedBy>Kristaps Gramanis</cp:lastModifiedBy>
  <cp:revision>3</cp:revision>
  <dcterms:created xsi:type="dcterms:W3CDTF">2025-11-01T09:43:04Z</dcterms:created>
  <dcterms:modified xsi:type="dcterms:W3CDTF">2025-11-05T16:12:53Z</dcterms:modified>
</cp:coreProperties>
</file>