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61" r:id="rId2"/>
    <p:sldId id="263" r:id="rId3"/>
    <p:sldId id="295" r:id="rId4"/>
    <p:sldId id="279" r:id="rId5"/>
    <p:sldId id="284" r:id="rId6"/>
    <p:sldId id="281" r:id="rId7"/>
    <p:sldId id="289" r:id="rId8"/>
    <p:sldId id="292" r:id="rId9"/>
    <p:sldId id="258" r:id="rId10"/>
    <p:sldId id="275" r:id="rId11"/>
    <p:sldId id="294" r:id="rId12"/>
    <p:sldId id="286" r:id="rId13"/>
    <p:sldId id="282" r:id="rId14"/>
    <p:sldId id="270" r:id="rId15"/>
    <p:sldId id="260" r:id="rId16"/>
    <p:sldId id="293" r:id="rId17"/>
    <p:sldId id="290" r:id="rId18"/>
    <p:sldId id="277" r:id="rId19"/>
    <p:sldId id="257" r:id="rId20"/>
    <p:sldId id="276" r:id="rId21"/>
    <p:sldId id="272" r:id="rId22"/>
    <p:sldId id="271" r:id="rId23"/>
    <p:sldId id="285" r:id="rId24"/>
    <p:sldId id="287" r:id="rId25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ējs stils 2 - izcēlum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89946" autoAdjust="0"/>
  </p:normalViewPr>
  <p:slideViewPr>
    <p:cSldViewPr snapToGrid="0">
      <p:cViewPr varScale="1">
        <p:scale>
          <a:sx n="86" d="100"/>
          <a:sy n="86" d="100"/>
        </p:scale>
        <p:origin x="55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lvenes vietturi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uma vietturi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432869-BE24-4C73-AEF1-A133C380DE52}" type="datetimeFigureOut">
              <a:rPr lang="lv-LV" smtClean="0"/>
              <a:t>05.11.2025</a:t>
            </a:fld>
            <a:endParaRPr lang="lv-LV"/>
          </a:p>
        </p:txBody>
      </p:sp>
      <p:sp>
        <p:nvSpPr>
          <p:cNvPr id="4" name="Slaida attēla vietturi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Piezīmju vietturi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A7ADBC-72AF-4419-B354-158A7FE6B97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80385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A7ADBC-72AF-4419-B354-158A7FE6B975}" type="slidenum">
              <a:rPr lang="lv-LV" smtClean="0"/>
              <a:t>7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352280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A7ADBC-72AF-4419-B354-158A7FE6B975}" type="slidenum">
              <a:rPr lang="lv-LV" smtClean="0"/>
              <a:t>8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225691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80B4EA90-A299-60AB-ACD7-2899BD48CE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Apakšvirsraksts 2">
            <a:extLst>
              <a:ext uri="{FF2B5EF4-FFF2-40B4-BE49-F238E27FC236}">
                <a16:creationId xmlns:a16="http://schemas.microsoft.com/office/drawing/2014/main" id="{3E7C859D-460F-2082-2231-C6FDD2ADCD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/>
              <a:t>Noklikšķiniet, lai rediģētu šablona apakšvirsraksta stilu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C76C13E3-CEE3-14D2-AA0A-8E968FBE5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D8714-20EA-4DD7-8131-A6AAA694491D}" type="datetimeFigureOut">
              <a:rPr lang="lv-LV" smtClean="0"/>
              <a:t>05.11.2025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E1387F57-7061-DB53-3CF2-F14946C85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D92E581A-52E2-CCC8-2DFB-A1CCB8A51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78BA1-C5C5-4818-8657-5EAE5FE5172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85001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67EA484C-7F41-98DA-CA78-9CDF5F99F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CA959927-080E-A9DC-0C63-E732988B0C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838030BB-20E1-E7A2-E573-1C94BC004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D8714-20EA-4DD7-8131-A6AAA694491D}" type="datetimeFigureOut">
              <a:rPr lang="lv-LV" smtClean="0"/>
              <a:t>05.11.2025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6810687D-824F-F54C-83B6-C08BB8B8D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9E1E8CE3-B94F-C384-2240-06D9CEDC6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78BA1-C5C5-4818-8657-5EAE5FE5172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544050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67B8EE7C-2B8F-2C83-8FB2-0DBEA0A81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C45F6D84-F4E1-54D0-1588-7996EEDC82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E9F927AD-111E-DB48-7169-79B5F6C92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D8714-20EA-4DD7-8131-A6AAA694491D}" type="datetimeFigureOut">
              <a:rPr lang="lv-LV" smtClean="0"/>
              <a:t>05.11.2025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BD7AFB19-0B4C-BEED-BD2F-8A054E970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010F4E95-390C-6BCB-E8C4-278A7BCF9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78BA1-C5C5-4818-8657-5EAE5FE5172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572733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a blo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3C36B9F8-6055-1665-31BC-03C7B25FA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B53BF747-EA62-8610-525E-03B5DA9313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Satura vietturis 3">
            <a:extLst>
              <a:ext uri="{FF2B5EF4-FFF2-40B4-BE49-F238E27FC236}">
                <a16:creationId xmlns:a16="http://schemas.microsoft.com/office/drawing/2014/main" id="{05DFA778-84EF-4562-A594-A0D0C5E633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819FADFF-A822-F336-3446-C5A9F967D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D8714-20EA-4DD7-8131-A6AAA694491D}" type="datetimeFigureOut">
              <a:rPr lang="lv-LV" smtClean="0"/>
              <a:t>05.11.2025</a:t>
            </a:fld>
            <a:endParaRPr lang="lv-LV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4689B3DB-4429-29F3-F9D9-C89F89684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C0DA9246-CEC4-BB38-5179-1560DBEA6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78BA1-C5C5-4818-8657-5EAE5FE5172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780984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B8C85A27-956E-1F75-FE14-633CC0A88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83D64CB8-7EA1-0E55-3A99-88EF282BC2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Satura vietturis 3">
            <a:extLst>
              <a:ext uri="{FF2B5EF4-FFF2-40B4-BE49-F238E27FC236}">
                <a16:creationId xmlns:a16="http://schemas.microsoft.com/office/drawing/2014/main" id="{4290610D-9FC4-332C-B306-DBC427A78E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5" name="Teksta vietturis 4">
            <a:extLst>
              <a:ext uri="{FF2B5EF4-FFF2-40B4-BE49-F238E27FC236}">
                <a16:creationId xmlns:a16="http://schemas.microsoft.com/office/drawing/2014/main" id="{244E720F-BC57-6CCE-46A3-1C23161F20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6" name="Satura vietturis 5">
            <a:extLst>
              <a:ext uri="{FF2B5EF4-FFF2-40B4-BE49-F238E27FC236}">
                <a16:creationId xmlns:a16="http://schemas.microsoft.com/office/drawing/2014/main" id="{644020B6-4C57-1872-712C-FC35097FBD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7" name="Datuma vietturis 6">
            <a:extLst>
              <a:ext uri="{FF2B5EF4-FFF2-40B4-BE49-F238E27FC236}">
                <a16:creationId xmlns:a16="http://schemas.microsoft.com/office/drawing/2014/main" id="{F87ED105-6FBF-9F20-5681-654FFD744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D8714-20EA-4DD7-8131-A6AAA694491D}" type="datetimeFigureOut">
              <a:rPr lang="lv-LV" smtClean="0"/>
              <a:t>05.11.2025</a:t>
            </a:fld>
            <a:endParaRPr lang="lv-LV"/>
          </a:p>
        </p:txBody>
      </p:sp>
      <p:sp>
        <p:nvSpPr>
          <p:cNvPr id="8" name="Kājenes vietturis 7">
            <a:extLst>
              <a:ext uri="{FF2B5EF4-FFF2-40B4-BE49-F238E27FC236}">
                <a16:creationId xmlns:a16="http://schemas.microsoft.com/office/drawing/2014/main" id="{0F9CAC5E-48A2-05A3-5A2B-7B63FF993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aida numura vietturis 8">
            <a:extLst>
              <a:ext uri="{FF2B5EF4-FFF2-40B4-BE49-F238E27FC236}">
                <a16:creationId xmlns:a16="http://schemas.microsoft.com/office/drawing/2014/main" id="{4BAD1C29-2B22-4402-CC26-F21892149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78BA1-C5C5-4818-8657-5EAE5FE5172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33341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07C86218-FBDC-5498-9D02-83D04F0ED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Datuma vietturis 2">
            <a:extLst>
              <a:ext uri="{FF2B5EF4-FFF2-40B4-BE49-F238E27FC236}">
                <a16:creationId xmlns:a16="http://schemas.microsoft.com/office/drawing/2014/main" id="{4AF55D77-C1F4-3A84-62F5-F952F4619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D8714-20EA-4DD7-8131-A6AAA694491D}" type="datetimeFigureOut">
              <a:rPr lang="lv-LV" smtClean="0"/>
              <a:t>05.11.2025</a:t>
            </a:fld>
            <a:endParaRPr lang="lv-LV"/>
          </a:p>
        </p:txBody>
      </p:sp>
      <p:sp>
        <p:nvSpPr>
          <p:cNvPr id="4" name="Kājenes vietturis 3">
            <a:extLst>
              <a:ext uri="{FF2B5EF4-FFF2-40B4-BE49-F238E27FC236}">
                <a16:creationId xmlns:a16="http://schemas.microsoft.com/office/drawing/2014/main" id="{38E3ADCD-6B83-262E-0C32-48F69F4C0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aida numura vietturis 4">
            <a:extLst>
              <a:ext uri="{FF2B5EF4-FFF2-40B4-BE49-F238E27FC236}">
                <a16:creationId xmlns:a16="http://schemas.microsoft.com/office/drawing/2014/main" id="{97E15A5C-7F64-EEC3-A450-24F632D99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78BA1-C5C5-4818-8657-5EAE5FE5172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943582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>
            <a:extLst>
              <a:ext uri="{FF2B5EF4-FFF2-40B4-BE49-F238E27FC236}">
                <a16:creationId xmlns:a16="http://schemas.microsoft.com/office/drawing/2014/main" id="{46FAB234-3CFB-A2FD-4738-E2ACCB885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D8714-20EA-4DD7-8131-A6AAA694491D}" type="datetimeFigureOut">
              <a:rPr lang="lv-LV" smtClean="0"/>
              <a:t>05.11.2025</a:t>
            </a:fld>
            <a:endParaRPr lang="lv-LV"/>
          </a:p>
        </p:txBody>
      </p:sp>
      <p:sp>
        <p:nvSpPr>
          <p:cNvPr id="3" name="Kājenes vietturis 2">
            <a:extLst>
              <a:ext uri="{FF2B5EF4-FFF2-40B4-BE49-F238E27FC236}">
                <a16:creationId xmlns:a16="http://schemas.microsoft.com/office/drawing/2014/main" id="{B3F6A1F6-D046-0DA5-F03E-EF65AAA0C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aida numura vietturis 3">
            <a:extLst>
              <a:ext uri="{FF2B5EF4-FFF2-40B4-BE49-F238E27FC236}">
                <a16:creationId xmlns:a16="http://schemas.microsoft.com/office/drawing/2014/main" id="{31741149-1441-98CF-9F4E-53DA99A5A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78BA1-C5C5-4818-8657-5EAE5FE5172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478260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0C5DBAB5-3977-C1DB-85E0-64ED03B63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895A4DE0-EE08-262A-DD21-B22045CF3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Teksta vietturis 3">
            <a:extLst>
              <a:ext uri="{FF2B5EF4-FFF2-40B4-BE49-F238E27FC236}">
                <a16:creationId xmlns:a16="http://schemas.microsoft.com/office/drawing/2014/main" id="{88070A63-99D2-5671-64C5-3D0D6ED861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E2B4F138-B5BD-1E73-E858-AEF5CDCD7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D8714-20EA-4DD7-8131-A6AAA694491D}" type="datetimeFigureOut">
              <a:rPr lang="lv-LV" smtClean="0"/>
              <a:t>05.11.2025</a:t>
            </a:fld>
            <a:endParaRPr lang="lv-LV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4142CF15-43B7-A209-C065-C18B98953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7E5115C4-0522-A03D-27A2-DC9B5687C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78BA1-C5C5-4818-8657-5EAE5FE5172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864638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8A0A4DDE-DDF0-59C9-1C08-B15065E54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Attēla vietturis 2">
            <a:extLst>
              <a:ext uri="{FF2B5EF4-FFF2-40B4-BE49-F238E27FC236}">
                <a16:creationId xmlns:a16="http://schemas.microsoft.com/office/drawing/2014/main" id="{DB8A8163-C4E6-AC47-2F60-B1D6C031B2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ksta vietturis 3">
            <a:extLst>
              <a:ext uri="{FF2B5EF4-FFF2-40B4-BE49-F238E27FC236}">
                <a16:creationId xmlns:a16="http://schemas.microsoft.com/office/drawing/2014/main" id="{669CF59A-C74E-65DB-F45F-60E93C8642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85A4218C-C685-5CA0-E5A9-BC03DB770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D8714-20EA-4DD7-8131-A6AAA694491D}" type="datetimeFigureOut">
              <a:rPr lang="lv-LV" smtClean="0"/>
              <a:t>05.11.2025</a:t>
            </a:fld>
            <a:endParaRPr lang="lv-LV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CA80A330-4844-0534-A6C9-09397148B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FBD8BCAB-B274-7325-10BE-65B1F8118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78BA1-C5C5-4818-8657-5EAE5FE5172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536733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257B23D7-5980-5689-DF87-CE14370E0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Vertikāls teksta vietturis 2">
            <a:extLst>
              <a:ext uri="{FF2B5EF4-FFF2-40B4-BE49-F238E27FC236}">
                <a16:creationId xmlns:a16="http://schemas.microsoft.com/office/drawing/2014/main" id="{DBB1FAE9-6C31-65CD-4B1A-C11C30601C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2BB44613-2805-ADCE-CF9D-9277B98BB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D8714-20EA-4DD7-8131-A6AAA694491D}" type="datetimeFigureOut">
              <a:rPr lang="lv-LV" smtClean="0"/>
              <a:t>05.11.2025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A67AF243-586C-0DC6-1C47-279557FDA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4B575086-BB62-DA5F-422C-25862A980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78BA1-C5C5-4818-8657-5EAE5FE5172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274521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>
            <a:extLst>
              <a:ext uri="{FF2B5EF4-FFF2-40B4-BE49-F238E27FC236}">
                <a16:creationId xmlns:a16="http://schemas.microsoft.com/office/drawing/2014/main" id="{61A442CA-095B-8C2E-7A80-60BB2C1744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Vertikāls teksta vietturis 2">
            <a:extLst>
              <a:ext uri="{FF2B5EF4-FFF2-40B4-BE49-F238E27FC236}">
                <a16:creationId xmlns:a16="http://schemas.microsoft.com/office/drawing/2014/main" id="{FF9C27A6-BBB4-84A2-62BC-3F95F469A8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4A9C2C55-C739-D25D-B5BC-7691C7937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D8714-20EA-4DD7-8131-A6AAA694491D}" type="datetimeFigureOut">
              <a:rPr lang="lv-LV" smtClean="0"/>
              <a:t>05.11.2025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3A87C64B-74C1-69B7-DF8C-C8CDA38B0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C0A028D2-9233-B44C-015B-E6E3D75D1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78BA1-C5C5-4818-8657-5EAE5FE5172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94348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a vietturis 1">
            <a:extLst>
              <a:ext uri="{FF2B5EF4-FFF2-40B4-BE49-F238E27FC236}">
                <a16:creationId xmlns:a16="http://schemas.microsoft.com/office/drawing/2014/main" id="{185D5FC1-6F2F-A008-9B3B-25331C5EF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F46BBC37-ED82-63AF-799A-66C9289EB0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6F9D4DFD-293E-C289-D9B2-A004FF95A9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D8714-20EA-4DD7-8131-A6AAA694491D}" type="datetimeFigureOut">
              <a:rPr lang="lv-LV" smtClean="0"/>
              <a:t>05.11.2025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8667EEA5-F142-57DF-0C91-D2869F2745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EB2EB4DB-8DED-BB44-E737-DF53902E89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578BA1-C5C5-4818-8657-5EAE5FE5172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72692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fi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1782852" y="1993410"/>
            <a:ext cx="9144000" cy="1714500"/>
          </a:xfrm>
        </p:spPr>
        <p:txBody>
          <a:bodyPr>
            <a:normAutofit fontScale="90000"/>
          </a:bodyPr>
          <a:lstStyle/>
          <a:p>
            <a:r>
              <a:rPr lang="lv-LV" sz="4800" b="1" dirty="0">
                <a:latin typeface="+mn-lt"/>
                <a:ea typeface="Source Sans Pro" panose="020B0503030403020204" pitchFamily="34" charset="0"/>
                <a:cs typeface="Times New Roman" panose="02020603050405020304" pitchFamily="18" charset="0"/>
              </a:rPr>
              <a:t>Sabiedrības virzītas vietējās attīstības loma zivsaimniecības attīstībā</a:t>
            </a:r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>
          <a:xfrm>
            <a:off x="3649256" y="5240669"/>
            <a:ext cx="8022470" cy="1476375"/>
          </a:xfrm>
        </p:spPr>
        <p:txBody>
          <a:bodyPr>
            <a:normAutofit/>
          </a:bodyPr>
          <a:lstStyle/>
          <a:p>
            <a:endParaRPr lang="lv-LV" sz="1800" b="1" dirty="0">
              <a:cs typeface="Times New Roman" panose="02020603050405020304" pitchFamily="18" charset="0"/>
            </a:endParaRPr>
          </a:p>
          <a:p>
            <a:pPr algn="r"/>
            <a:r>
              <a:rPr lang="lv-LV" sz="2000" b="1" dirty="0">
                <a:cs typeface="Times New Roman" panose="02020603050405020304" pitchFamily="18" charset="0"/>
              </a:rPr>
              <a:t>Ilze Turka, ZVRG «</a:t>
            </a:r>
            <a:r>
              <a:rPr lang="lv-LV" sz="1800" b="1" dirty="0">
                <a:cs typeface="Times New Roman" panose="02020603050405020304" pitchFamily="18" charset="0"/>
              </a:rPr>
              <a:t>Partnerība laukiem un jūrai»</a:t>
            </a:r>
          </a:p>
          <a:p>
            <a:pPr algn="r"/>
            <a:r>
              <a:rPr lang="lv-LV" sz="1800" b="1" dirty="0">
                <a:cs typeface="Times New Roman" panose="02020603050405020304" pitchFamily="18" charset="0"/>
              </a:rPr>
              <a:t>7.11.2025, Jelgava</a:t>
            </a:r>
          </a:p>
          <a:p>
            <a:endParaRPr lang="lv-LV" sz="2000" b="1" dirty="0">
              <a:cs typeface="Times New Roman" panose="02020603050405020304" pitchFamily="18" charset="0"/>
            </a:endParaRPr>
          </a:p>
        </p:txBody>
      </p:sp>
      <p:pic>
        <p:nvPicPr>
          <p:cNvPr id="9" name="Attēls 8">
            <a:extLst>
              <a:ext uri="{FF2B5EF4-FFF2-40B4-BE49-F238E27FC236}">
                <a16:creationId xmlns:a16="http://schemas.microsoft.com/office/drawing/2014/main" id="{ADC63A7D-B254-197C-8BCC-6F4E780537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439" y="3483129"/>
            <a:ext cx="2857121" cy="1523797"/>
          </a:xfrm>
          <a:prstGeom prst="rect">
            <a:avLst/>
          </a:prstGeom>
        </p:spPr>
      </p:pic>
      <p:pic>
        <p:nvPicPr>
          <p:cNvPr id="24" name="Attēls 23">
            <a:extLst>
              <a:ext uri="{FF2B5EF4-FFF2-40B4-BE49-F238E27FC236}">
                <a16:creationId xmlns:a16="http://schemas.microsoft.com/office/drawing/2014/main" id="{0C4E62DF-4D4E-9926-E323-1B13EDCBDA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74" y="-209303"/>
            <a:ext cx="3655530" cy="2437226"/>
          </a:xfrm>
          <a:prstGeom prst="rect">
            <a:avLst/>
          </a:prstGeom>
        </p:spPr>
      </p:pic>
      <p:pic>
        <p:nvPicPr>
          <p:cNvPr id="28" name="Attēls 27">
            <a:extLst>
              <a:ext uri="{FF2B5EF4-FFF2-40B4-BE49-F238E27FC236}">
                <a16:creationId xmlns:a16="http://schemas.microsoft.com/office/drawing/2014/main" id="{7686CA8E-6BEC-2689-B9A3-A94CEF0AB2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7"/>
          <a:stretch>
            <a:fillRect/>
          </a:stretch>
        </p:blipFill>
        <p:spPr>
          <a:xfrm>
            <a:off x="3710159" y="-122969"/>
            <a:ext cx="3233826" cy="2366165"/>
          </a:xfrm>
          <a:prstGeom prst="rect">
            <a:avLst/>
          </a:prstGeom>
        </p:spPr>
      </p:pic>
      <p:pic>
        <p:nvPicPr>
          <p:cNvPr id="31" name="Attēls 30">
            <a:extLst>
              <a:ext uri="{FF2B5EF4-FFF2-40B4-BE49-F238E27FC236}">
                <a16:creationId xmlns:a16="http://schemas.microsoft.com/office/drawing/2014/main" id="{79401A3C-AC7A-EFAB-6B3A-0D8FAE1BB8A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7889" b="14173"/>
          <a:stretch>
            <a:fillRect/>
          </a:stretch>
        </p:blipFill>
        <p:spPr>
          <a:xfrm>
            <a:off x="7004888" y="-107696"/>
            <a:ext cx="1994657" cy="2353941"/>
          </a:xfrm>
          <a:prstGeom prst="rect">
            <a:avLst/>
          </a:prstGeom>
        </p:spPr>
      </p:pic>
      <p:pic>
        <p:nvPicPr>
          <p:cNvPr id="34" name="Attēls 33">
            <a:extLst>
              <a:ext uri="{FF2B5EF4-FFF2-40B4-BE49-F238E27FC236}">
                <a16:creationId xmlns:a16="http://schemas.microsoft.com/office/drawing/2014/main" id="{BA484F73-67A2-DC90-6EB7-9411C8C2397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980" r="13787"/>
          <a:stretch>
            <a:fillRect/>
          </a:stretch>
        </p:blipFill>
        <p:spPr>
          <a:xfrm>
            <a:off x="9060448" y="-138242"/>
            <a:ext cx="3084551" cy="2366165"/>
          </a:xfrm>
          <a:prstGeom prst="rect">
            <a:avLst/>
          </a:prstGeom>
        </p:spPr>
      </p:pic>
      <p:pic>
        <p:nvPicPr>
          <p:cNvPr id="36" name="Attēls 35">
            <a:extLst>
              <a:ext uri="{FF2B5EF4-FFF2-40B4-BE49-F238E27FC236}">
                <a16:creationId xmlns:a16="http://schemas.microsoft.com/office/drawing/2014/main" id="{8B4BFFC7-D6B0-3F1A-8F8D-8EA1A30AB4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672"/>
          <a:stretch>
            <a:fillRect/>
          </a:stretch>
        </p:blipFill>
        <p:spPr>
          <a:xfrm>
            <a:off x="881744" y="5229974"/>
            <a:ext cx="3951514" cy="1361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762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838200" y="44416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lv-LV" sz="4000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Zivsaimniecības vietējās rīcības grupas (ZVRG), kas īsteno SVVA</a:t>
            </a:r>
          </a:p>
        </p:txBody>
      </p:sp>
      <p:sp>
        <p:nvSpPr>
          <p:cNvPr id="3" name="Satura vietturis 2"/>
          <p:cNvSpPr>
            <a:spLocks noGrp="1"/>
          </p:cNvSpPr>
          <p:nvPr>
            <p:ph sz="half" idx="1"/>
          </p:nvPr>
        </p:nvSpPr>
        <p:spPr>
          <a:xfrm>
            <a:off x="587829" y="1868265"/>
            <a:ext cx="5181600" cy="4351338"/>
          </a:xfrm>
        </p:spPr>
        <p:txBody>
          <a:bodyPr>
            <a:normAutofit/>
          </a:bodyPr>
          <a:lstStyle/>
          <a:p>
            <a:r>
              <a:rPr lang="lv-LV" dirty="0">
                <a:cs typeface="Times New Roman" panose="02020603050405020304" pitchFamily="18" charset="0"/>
              </a:rPr>
              <a:t>Biedrības:</a:t>
            </a:r>
          </a:p>
          <a:p>
            <a:pPr marL="0" indent="0">
              <a:buNone/>
            </a:pPr>
            <a:endParaRPr lang="lv-LV" sz="100" dirty="0">
              <a:cs typeface="Times New Roman" panose="02020603050405020304" pitchFamily="18" charset="0"/>
            </a:endParaRPr>
          </a:p>
          <a:p>
            <a:r>
              <a:rPr lang="lv-LV" dirty="0">
                <a:cs typeface="Times New Roman" panose="02020603050405020304" pitchFamily="18" charset="0"/>
              </a:rPr>
              <a:t>«Liepājas rajona partnerība»</a:t>
            </a:r>
          </a:p>
          <a:p>
            <a:r>
              <a:rPr lang="lv-LV" dirty="0">
                <a:cs typeface="Times New Roman" panose="02020603050405020304" pitchFamily="18" charset="0"/>
              </a:rPr>
              <a:t>«</a:t>
            </a:r>
            <a:r>
              <a:rPr lang="lv-LV" dirty="0" err="1">
                <a:cs typeface="Times New Roman" panose="02020603050405020304" pitchFamily="18" charset="0"/>
              </a:rPr>
              <a:t>Ziemeļkurzemes</a:t>
            </a:r>
            <a:r>
              <a:rPr lang="lv-LV" dirty="0">
                <a:cs typeface="Times New Roman" panose="02020603050405020304" pitchFamily="18" charset="0"/>
              </a:rPr>
              <a:t> biznesa asociācija»</a:t>
            </a:r>
          </a:p>
          <a:p>
            <a:r>
              <a:rPr lang="lv-LV" dirty="0">
                <a:cs typeface="Times New Roman" panose="02020603050405020304" pitchFamily="18" charset="0"/>
              </a:rPr>
              <a:t>«Talsu partnerība»</a:t>
            </a:r>
          </a:p>
          <a:p>
            <a:r>
              <a:rPr lang="lv-LV" dirty="0">
                <a:cs typeface="Times New Roman" panose="02020603050405020304" pitchFamily="18" charset="0"/>
              </a:rPr>
              <a:t>«Partnerība Laukiem un Jūrai»</a:t>
            </a:r>
          </a:p>
          <a:p>
            <a:r>
              <a:rPr lang="lv-LV" dirty="0">
                <a:cs typeface="Times New Roman" panose="02020603050405020304" pitchFamily="18" charset="0"/>
              </a:rPr>
              <a:t>«Jūras zeme»</a:t>
            </a:r>
          </a:p>
          <a:p>
            <a:r>
              <a:rPr lang="lv-LV" dirty="0">
                <a:cs typeface="Times New Roman" panose="02020603050405020304" pitchFamily="18" charset="0"/>
              </a:rPr>
              <a:t>«</a:t>
            </a:r>
            <a:r>
              <a:rPr lang="lv-LV" dirty="0" err="1">
                <a:cs typeface="Times New Roman" panose="02020603050405020304" pitchFamily="18" charset="0"/>
              </a:rPr>
              <a:t>Jūrkante</a:t>
            </a:r>
            <a:r>
              <a:rPr lang="lv-LV" dirty="0">
                <a:cs typeface="Times New Roman" panose="02020603050405020304" pitchFamily="18" charset="0"/>
              </a:rPr>
              <a:t>»</a:t>
            </a:r>
          </a:p>
          <a:p>
            <a:pPr marL="0" indent="0">
              <a:buNone/>
            </a:pPr>
            <a:endParaRPr lang="lv-LV" dirty="0"/>
          </a:p>
        </p:txBody>
      </p:sp>
      <p:pic>
        <p:nvPicPr>
          <p:cNvPr id="5" name="Satura vietturis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96000" y="1848869"/>
            <a:ext cx="5181600" cy="3456905"/>
          </a:xfrm>
          <a:prstGeom prst="rect">
            <a:avLst/>
          </a:prstGeom>
        </p:spPr>
      </p:pic>
      <p:pic>
        <p:nvPicPr>
          <p:cNvPr id="4" name="Attēls 3">
            <a:extLst>
              <a:ext uri="{FF2B5EF4-FFF2-40B4-BE49-F238E27FC236}">
                <a16:creationId xmlns:a16="http://schemas.microsoft.com/office/drawing/2014/main" id="{299A1B2C-E5D2-0510-9AAC-F1C7B1A113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0000"/>
          <a:stretch>
            <a:fillRect/>
          </a:stretch>
        </p:blipFill>
        <p:spPr>
          <a:xfrm>
            <a:off x="5138056" y="5609793"/>
            <a:ext cx="5817232" cy="934245"/>
          </a:xfrm>
          <a:prstGeom prst="rect">
            <a:avLst/>
          </a:prstGeom>
        </p:spPr>
      </p:pic>
      <p:pic>
        <p:nvPicPr>
          <p:cNvPr id="6" name="Attēls 5">
            <a:extLst>
              <a:ext uri="{FF2B5EF4-FFF2-40B4-BE49-F238E27FC236}">
                <a16:creationId xmlns:a16="http://schemas.microsoft.com/office/drawing/2014/main" id="{8058A1F4-222A-5697-E6B4-AD6889B732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2314" y="4210084"/>
            <a:ext cx="3237257" cy="1725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330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197B2196-53A4-E7DC-FABF-7690110FE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v-LV" sz="4000" b="1" dirty="0">
                <a:solidFill>
                  <a:srgbClr val="002060"/>
                </a:solidFill>
                <a:latin typeface="+mn-lt"/>
              </a:rPr>
              <a:t>Piekrastes attīstībai pieejamais finansējums no EJZAF SVVA  2024. -2027.g</a:t>
            </a:r>
          </a:p>
        </p:txBody>
      </p:sp>
      <p:sp>
        <p:nvSpPr>
          <p:cNvPr id="6" name="Taisnstūris: ar noapaļotiem stūriem 5">
            <a:extLst>
              <a:ext uri="{FF2B5EF4-FFF2-40B4-BE49-F238E27FC236}">
                <a16:creationId xmlns:a16="http://schemas.microsoft.com/office/drawing/2014/main" id="{18718779-9226-8157-E8C5-1BBEBDE22F03}"/>
              </a:ext>
            </a:extLst>
          </p:cNvPr>
          <p:cNvSpPr/>
          <p:nvPr/>
        </p:nvSpPr>
        <p:spPr>
          <a:xfrm>
            <a:off x="190500" y="1981200"/>
            <a:ext cx="11468099" cy="533400"/>
          </a:xfrm>
          <a:prstGeom prst="round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2400" b="1" dirty="0"/>
              <a:t>40 milj. EUR</a:t>
            </a:r>
          </a:p>
        </p:txBody>
      </p:sp>
      <p:sp>
        <p:nvSpPr>
          <p:cNvPr id="7" name="Taisnstūris: ar noapaļotiem stūriem 6">
            <a:extLst>
              <a:ext uri="{FF2B5EF4-FFF2-40B4-BE49-F238E27FC236}">
                <a16:creationId xmlns:a16="http://schemas.microsoft.com/office/drawing/2014/main" id="{79F0793A-D78B-76E5-713F-EE46D60AF309}"/>
              </a:ext>
            </a:extLst>
          </p:cNvPr>
          <p:cNvSpPr/>
          <p:nvPr/>
        </p:nvSpPr>
        <p:spPr>
          <a:xfrm>
            <a:off x="190500" y="2754086"/>
            <a:ext cx="8256814" cy="674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2000" b="1" dirty="0"/>
              <a:t>22 </a:t>
            </a:r>
            <a:r>
              <a:rPr lang="lv-LV" sz="2000" b="1" dirty="0" err="1"/>
              <a:t>milj</a:t>
            </a:r>
            <a:r>
              <a:rPr lang="lv-LV" sz="2000" b="1" dirty="0"/>
              <a:t> EUR</a:t>
            </a:r>
          </a:p>
        </p:txBody>
      </p:sp>
      <p:sp>
        <p:nvSpPr>
          <p:cNvPr id="9" name="Taisnstūris: ar noapaļotiem stūriem 8">
            <a:extLst>
              <a:ext uri="{FF2B5EF4-FFF2-40B4-BE49-F238E27FC236}">
                <a16:creationId xmlns:a16="http://schemas.microsoft.com/office/drawing/2014/main" id="{2347B192-A1F2-D6AD-AC51-CC2FC9B9697B}"/>
              </a:ext>
            </a:extLst>
          </p:cNvPr>
          <p:cNvSpPr/>
          <p:nvPr/>
        </p:nvSpPr>
        <p:spPr>
          <a:xfrm>
            <a:off x="8840787" y="2763384"/>
            <a:ext cx="2817812" cy="674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2000" b="1" dirty="0"/>
              <a:t>18milj EUR</a:t>
            </a:r>
          </a:p>
        </p:txBody>
      </p:sp>
      <p:sp>
        <p:nvSpPr>
          <p:cNvPr id="12" name="Google Shape;159;p5">
            <a:extLst>
              <a:ext uri="{FF2B5EF4-FFF2-40B4-BE49-F238E27FC236}">
                <a16:creationId xmlns:a16="http://schemas.microsoft.com/office/drawing/2014/main" id="{A7602600-C0D4-7FE7-0C14-ACAA2BB61443}"/>
              </a:ext>
            </a:extLst>
          </p:cNvPr>
          <p:cNvSpPr txBox="1"/>
          <p:nvPr/>
        </p:nvSpPr>
        <p:spPr>
          <a:xfrm>
            <a:off x="190500" y="3621768"/>
            <a:ext cx="2952750" cy="1322387"/>
          </a:xfrm>
          <a:prstGeom prst="rect">
            <a:avLst/>
          </a:prstGeom>
          <a:solidFill>
            <a:srgbClr val="F4B183"/>
          </a:solidFill>
          <a:ln>
            <a:noFill/>
          </a:ln>
          <a:effectLst>
            <a:outerShdw blurRad="63500" dist="19050" dir="540000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Quattrocento Sans"/>
              <a:buNone/>
            </a:pPr>
            <a:r>
              <a:rPr lang="en-US" sz="1600" b="1" i="0" u="none" dirty="0" err="1">
                <a:solidFill>
                  <a:schemeClr val="dk1"/>
                </a:solidFill>
                <a:latin typeface="Quattrocento Sans" panose="020B0502050000020003" pitchFamily="34" charset="0"/>
                <a:ea typeface="Quattrocento Sans"/>
                <a:cs typeface="Quattrocento Sans"/>
                <a:sym typeface="Quattrocento Sans"/>
              </a:rPr>
              <a:t>vietējās</a:t>
            </a:r>
            <a:r>
              <a:rPr lang="en-US" sz="1600" b="1" i="0" u="none" dirty="0">
                <a:solidFill>
                  <a:schemeClr val="dk1"/>
                </a:solidFill>
                <a:latin typeface="Quattrocento Sans" panose="020B0502050000020003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1600" b="1" i="0" u="none" dirty="0" err="1">
                <a:solidFill>
                  <a:schemeClr val="dk1"/>
                </a:solidFill>
                <a:latin typeface="Quattrocento Sans" panose="020B0502050000020003" pitchFamily="34" charset="0"/>
                <a:ea typeface="Quattrocento Sans"/>
                <a:cs typeface="Quattrocento Sans"/>
                <a:sym typeface="Quattrocento Sans"/>
              </a:rPr>
              <a:t>ekonomikas</a:t>
            </a:r>
            <a:r>
              <a:rPr lang="en-US" sz="1600" b="1" i="0" u="none" dirty="0">
                <a:solidFill>
                  <a:schemeClr val="dk1"/>
                </a:solidFill>
                <a:latin typeface="Quattrocento Sans" panose="020B0502050000020003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1600" b="1" i="0" u="none" dirty="0" err="1">
                <a:solidFill>
                  <a:schemeClr val="dk1"/>
                </a:solidFill>
                <a:latin typeface="Quattrocento Sans" panose="020B0502050000020003" pitchFamily="34" charset="0"/>
                <a:ea typeface="Quattrocento Sans"/>
                <a:cs typeface="Quattrocento Sans"/>
                <a:sym typeface="Quattrocento Sans"/>
              </a:rPr>
              <a:t>attīstības</a:t>
            </a:r>
            <a:r>
              <a:rPr lang="en-US" sz="1600" b="1" i="0" u="none" dirty="0">
                <a:solidFill>
                  <a:schemeClr val="dk1"/>
                </a:solidFill>
                <a:latin typeface="Quattrocento Sans" panose="020B0502050000020003" pitchFamily="34" charset="0"/>
                <a:ea typeface="Quattrocento Sans"/>
                <a:cs typeface="Quattrocento Sans"/>
                <a:sym typeface="Quattrocento Sans"/>
              </a:rPr>
              <a:t> un </a:t>
            </a:r>
            <a:r>
              <a:rPr lang="en-US" sz="1600" b="1" i="0" u="none" dirty="0" err="1">
                <a:solidFill>
                  <a:schemeClr val="dk1"/>
                </a:solidFill>
                <a:latin typeface="Quattrocento Sans" panose="020B0502050000020003" pitchFamily="34" charset="0"/>
                <a:ea typeface="Quattrocento Sans"/>
                <a:cs typeface="Quattrocento Sans"/>
                <a:sym typeface="Quattrocento Sans"/>
              </a:rPr>
              <a:t>transformācijas</a:t>
            </a:r>
            <a:r>
              <a:rPr lang="en-US" sz="1600" b="1" i="0" u="none" dirty="0">
                <a:solidFill>
                  <a:schemeClr val="dk1"/>
                </a:solidFill>
                <a:latin typeface="Quattrocento Sans" panose="020B0502050000020003" pitchFamily="34" charset="0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1600" b="1" i="0" u="none" dirty="0" err="1">
                <a:solidFill>
                  <a:schemeClr val="dk1"/>
                </a:solidFill>
                <a:latin typeface="Quattrocento Sans" panose="020B0502050000020003" pitchFamily="34" charset="0"/>
                <a:ea typeface="Quattrocento Sans"/>
                <a:cs typeface="Quattrocento Sans"/>
                <a:sym typeface="Quattrocento Sans"/>
              </a:rPr>
              <a:t>veicināšana</a:t>
            </a:r>
            <a:r>
              <a:rPr lang="en-US" sz="1600" b="1" i="0" u="none" dirty="0">
                <a:solidFill>
                  <a:schemeClr val="dk1"/>
                </a:solidFill>
                <a:latin typeface="Quattrocento Sans" panose="020B0502050000020003" pitchFamily="34" charset="0"/>
                <a:ea typeface="Quattrocento Sans"/>
                <a:cs typeface="Quattrocento Sans"/>
                <a:sym typeface="Quattrocento Sans"/>
              </a:rPr>
              <a:t> </a:t>
            </a:r>
            <a:endParaRPr dirty="0">
              <a:latin typeface="Quattrocento Sans" panose="020B0502050000020003" pitchFamily="34" charset="0"/>
            </a:endParaRPr>
          </a:p>
        </p:txBody>
      </p:sp>
      <p:sp>
        <p:nvSpPr>
          <p:cNvPr id="13" name="Google Shape;160;p5">
            <a:extLst>
              <a:ext uri="{FF2B5EF4-FFF2-40B4-BE49-F238E27FC236}">
                <a16:creationId xmlns:a16="http://schemas.microsoft.com/office/drawing/2014/main" id="{65DF4D50-37A3-C26C-83BE-882E8CBC18AF}"/>
              </a:ext>
            </a:extLst>
          </p:cNvPr>
          <p:cNvSpPr txBox="1"/>
          <p:nvPr/>
        </p:nvSpPr>
        <p:spPr>
          <a:xfrm>
            <a:off x="3351212" y="3621768"/>
            <a:ext cx="2506662" cy="1322387"/>
          </a:xfrm>
          <a:prstGeom prst="rect">
            <a:avLst/>
          </a:prstGeom>
          <a:solidFill>
            <a:srgbClr val="F4B183"/>
          </a:solidFill>
          <a:ln>
            <a:noFill/>
          </a:ln>
          <a:effectLst>
            <a:outerShdw blurRad="63500" dist="19050" dir="540000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Quattrocento Sans"/>
              <a:buNone/>
            </a:pPr>
            <a:r>
              <a:rPr lang="en-US" sz="1600" b="1" i="0" u="none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vides </a:t>
            </a:r>
            <a:r>
              <a:rPr lang="en-US" sz="1600" b="1" i="0" u="none" dirty="0" err="1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resursu</a:t>
            </a:r>
            <a:r>
              <a:rPr lang="en-US" sz="1600" b="1" i="0" u="none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1600" b="1" i="0" u="none" dirty="0" err="1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ilgtspējīga</a:t>
            </a:r>
            <a:r>
              <a:rPr lang="en-US" sz="1600" b="1" i="0" u="none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1600" b="1" i="0" u="none" dirty="0" err="1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izmantošana</a:t>
            </a:r>
            <a:r>
              <a:rPr lang="en-US" sz="1600" b="1" i="0" u="none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, </a:t>
            </a:r>
            <a:r>
              <a:rPr lang="en-US" sz="1600" b="1" i="0" u="none" dirty="0" err="1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kā</a:t>
            </a:r>
            <a:r>
              <a:rPr lang="en-US" sz="1600" b="1" i="0" u="none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1600" b="1" i="0" u="none" dirty="0" err="1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arī</a:t>
            </a:r>
            <a:r>
              <a:rPr lang="en-US" sz="1600" b="1" i="0" u="none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1600" b="1" i="0" u="none" dirty="0" err="1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klimata</a:t>
            </a:r>
            <a:r>
              <a:rPr lang="en-US" sz="1600" b="1" i="0" u="none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1600" b="1" i="0" u="none" dirty="0" err="1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pārmaiņu</a:t>
            </a:r>
            <a:r>
              <a:rPr lang="en-US" sz="1600" b="1" i="0" u="none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1600" b="1" i="0" u="none" dirty="0" err="1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mazināšana</a:t>
            </a:r>
            <a:r>
              <a:rPr lang="en-US" sz="1600" b="1" i="0" u="none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endParaRPr dirty="0"/>
          </a:p>
        </p:txBody>
      </p:sp>
      <p:sp>
        <p:nvSpPr>
          <p:cNvPr id="14" name="Google Shape;161;p5">
            <a:extLst>
              <a:ext uri="{FF2B5EF4-FFF2-40B4-BE49-F238E27FC236}">
                <a16:creationId xmlns:a16="http://schemas.microsoft.com/office/drawing/2014/main" id="{0D856731-3447-1A93-182E-18407E9A3171}"/>
              </a:ext>
            </a:extLst>
          </p:cNvPr>
          <p:cNvSpPr txBox="1"/>
          <p:nvPr/>
        </p:nvSpPr>
        <p:spPr>
          <a:xfrm>
            <a:off x="6096000" y="3621768"/>
            <a:ext cx="2506662" cy="1322387"/>
          </a:xfrm>
          <a:prstGeom prst="rect">
            <a:avLst/>
          </a:prstGeom>
          <a:solidFill>
            <a:srgbClr val="F4B183"/>
          </a:solidFill>
          <a:ln>
            <a:noFill/>
          </a:ln>
          <a:effectLst>
            <a:outerShdw blurRad="63500" dist="19050" dir="540000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Quattrocento Sans"/>
              <a:buNone/>
            </a:pPr>
            <a:r>
              <a:rPr lang="en-US" sz="1600" b="1" i="0" u="none" dirty="0" err="1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zvejas</a:t>
            </a:r>
            <a:r>
              <a:rPr lang="en-US" sz="1600" b="1" i="0" u="none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1600" b="1" i="0" u="none" dirty="0" err="1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vai</a:t>
            </a:r>
            <a:r>
              <a:rPr lang="en-US" sz="1600" b="1" i="0" u="none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1600" b="1" i="0" u="none" dirty="0" err="1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jūras</a:t>
            </a:r>
            <a:r>
              <a:rPr lang="en-US" sz="1600" b="1" i="0" u="none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1600" b="1" i="0" u="none" dirty="0" err="1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kultūras</a:t>
            </a:r>
            <a:r>
              <a:rPr lang="en-US" sz="1600" b="1" i="0" u="none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1600" b="1" i="0" u="none" dirty="0" err="1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mantojuma</a:t>
            </a:r>
            <a:r>
              <a:rPr lang="en-US" sz="1600" b="1" i="0" u="none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1600" b="1" i="0" u="none" dirty="0" err="1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izmantošanas</a:t>
            </a:r>
            <a:r>
              <a:rPr lang="en-US" sz="1600" b="1" i="0" u="none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1600" b="1" i="0" u="none" dirty="0" err="1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veicināšana</a:t>
            </a:r>
            <a:endParaRPr dirty="0"/>
          </a:p>
        </p:txBody>
      </p:sp>
      <p:sp>
        <p:nvSpPr>
          <p:cNvPr id="15" name="Google Shape;162;p5">
            <a:extLst>
              <a:ext uri="{FF2B5EF4-FFF2-40B4-BE49-F238E27FC236}">
                <a16:creationId xmlns:a16="http://schemas.microsoft.com/office/drawing/2014/main" id="{AA28A108-B1BB-4811-DAE8-617D89489098}"/>
              </a:ext>
            </a:extLst>
          </p:cNvPr>
          <p:cNvSpPr txBox="1"/>
          <p:nvPr/>
        </p:nvSpPr>
        <p:spPr>
          <a:xfrm>
            <a:off x="8840787" y="3621768"/>
            <a:ext cx="2944812" cy="1322387"/>
          </a:xfrm>
          <a:prstGeom prst="rect">
            <a:avLst/>
          </a:prstGeom>
          <a:solidFill>
            <a:srgbClr val="F4B183"/>
          </a:solidFill>
          <a:ln>
            <a:noFill/>
          </a:ln>
          <a:effectLst>
            <a:outerShdw blurRad="63500" dist="19050" dir="540000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Quattrocento Sans"/>
              <a:buNone/>
            </a:pPr>
            <a:r>
              <a:rPr lang="en-US" sz="1600" b="1" i="0" u="none" dirty="0" err="1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ostu</a:t>
            </a:r>
            <a:r>
              <a:rPr lang="en-US" sz="1600" b="1" i="0" u="none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1600" b="1" i="0" u="none" dirty="0" err="1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infrastruktūras</a:t>
            </a:r>
            <a:r>
              <a:rPr lang="en-US" sz="1600" b="1" i="0" u="none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1600" b="1" i="0" u="none" dirty="0" err="1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attīstības</a:t>
            </a:r>
            <a:r>
              <a:rPr lang="en-US" sz="1600" b="1" i="0" u="none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1600" b="1" i="0" u="none" dirty="0" err="1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stiprināšana</a:t>
            </a:r>
            <a:r>
              <a:rPr lang="en-US" sz="1600" b="1" i="0" u="none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endParaRPr dirty="0"/>
          </a:p>
        </p:txBody>
      </p:sp>
      <p:cxnSp>
        <p:nvCxnSpPr>
          <p:cNvPr id="17" name="Taisns bultveida savienotājs 16">
            <a:extLst>
              <a:ext uri="{FF2B5EF4-FFF2-40B4-BE49-F238E27FC236}">
                <a16:creationId xmlns:a16="http://schemas.microsoft.com/office/drawing/2014/main" id="{4B84465D-C33B-4CC6-0C23-7E8AA336A313}"/>
              </a:ext>
            </a:extLst>
          </p:cNvPr>
          <p:cNvCxnSpPr/>
          <p:nvPr/>
        </p:nvCxnSpPr>
        <p:spPr>
          <a:xfrm>
            <a:off x="1741714" y="3438298"/>
            <a:ext cx="0" cy="18347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Attēls 18">
            <a:extLst>
              <a:ext uri="{FF2B5EF4-FFF2-40B4-BE49-F238E27FC236}">
                <a16:creationId xmlns:a16="http://schemas.microsoft.com/office/drawing/2014/main" id="{B0F59FDA-7B64-9C67-3F77-B4B24AB2D4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907" y="3429000"/>
            <a:ext cx="335309" cy="353599"/>
          </a:xfrm>
          <a:prstGeom prst="rect">
            <a:avLst/>
          </a:prstGeom>
        </p:spPr>
      </p:pic>
      <p:pic>
        <p:nvPicPr>
          <p:cNvPr id="20" name="Attēls 19">
            <a:extLst>
              <a:ext uri="{FF2B5EF4-FFF2-40B4-BE49-F238E27FC236}">
                <a16:creationId xmlns:a16="http://schemas.microsoft.com/office/drawing/2014/main" id="{8DC489DD-EA28-BD1B-946B-447FEC7976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166" y="3438298"/>
            <a:ext cx="335309" cy="353599"/>
          </a:xfrm>
          <a:prstGeom prst="rect">
            <a:avLst/>
          </a:prstGeom>
        </p:spPr>
      </p:pic>
      <p:pic>
        <p:nvPicPr>
          <p:cNvPr id="21" name="Attēls 20">
            <a:extLst>
              <a:ext uri="{FF2B5EF4-FFF2-40B4-BE49-F238E27FC236}">
                <a16:creationId xmlns:a16="http://schemas.microsoft.com/office/drawing/2014/main" id="{ED0561ED-978F-A09C-DCFA-BE5EAD081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6748" y="3438297"/>
            <a:ext cx="335309" cy="353599"/>
          </a:xfrm>
          <a:prstGeom prst="rect">
            <a:avLst/>
          </a:prstGeom>
        </p:spPr>
      </p:pic>
      <p:sp>
        <p:nvSpPr>
          <p:cNvPr id="22" name="Taisnstūris 21">
            <a:extLst>
              <a:ext uri="{FF2B5EF4-FFF2-40B4-BE49-F238E27FC236}">
                <a16:creationId xmlns:a16="http://schemas.microsoft.com/office/drawing/2014/main" id="{CBFF6C7C-9A36-1CEA-3AA1-341BBD708077}"/>
              </a:ext>
            </a:extLst>
          </p:cNvPr>
          <p:cNvSpPr/>
          <p:nvPr/>
        </p:nvSpPr>
        <p:spPr>
          <a:xfrm>
            <a:off x="190500" y="5127625"/>
            <a:ext cx="1398814" cy="11647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600" b="1" dirty="0">
                <a:solidFill>
                  <a:schemeClr val="tx1"/>
                </a:solidFill>
                <a:latin typeface="Quattrocento Sans" panose="020B0502050000020003" pitchFamily="34" charset="0"/>
              </a:rPr>
              <a:t>atbalsts piekrastes zvejniecības projektiem</a:t>
            </a:r>
          </a:p>
        </p:txBody>
      </p:sp>
      <p:sp>
        <p:nvSpPr>
          <p:cNvPr id="23" name="Taisnstūris 22">
            <a:extLst>
              <a:ext uri="{FF2B5EF4-FFF2-40B4-BE49-F238E27FC236}">
                <a16:creationId xmlns:a16="http://schemas.microsoft.com/office/drawing/2014/main" id="{C3E0F9CF-00AB-0A25-7601-9C3280B48715}"/>
              </a:ext>
            </a:extLst>
          </p:cNvPr>
          <p:cNvSpPr/>
          <p:nvPr/>
        </p:nvSpPr>
        <p:spPr>
          <a:xfrm>
            <a:off x="1741714" y="5127625"/>
            <a:ext cx="1357994" cy="11647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600" b="1" dirty="0">
                <a:solidFill>
                  <a:schemeClr val="tx1"/>
                </a:solidFill>
                <a:latin typeface="Quattrocento Sans" panose="020B0502050000020003" pitchFamily="34" charset="0"/>
              </a:rPr>
              <a:t>atbalsts citām UD jomām piekrastē</a:t>
            </a:r>
          </a:p>
        </p:txBody>
      </p:sp>
      <p:pic>
        <p:nvPicPr>
          <p:cNvPr id="24" name="Attēls 23">
            <a:extLst>
              <a:ext uri="{FF2B5EF4-FFF2-40B4-BE49-F238E27FC236}">
                <a16:creationId xmlns:a16="http://schemas.microsoft.com/office/drawing/2014/main" id="{B085C799-A1C7-6A15-1B64-67D39EAF07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252" y="4960123"/>
            <a:ext cx="335309" cy="353599"/>
          </a:xfrm>
          <a:prstGeom prst="rect">
            <a:avLst/>
          </a:prstGeom>
        </p:spPr>
      </p:pic>
      <p:pic>
        <p:nvPicPr>
          <p:cNvPr id="25" name="Attēls 24">
            <a:extLst>
              <a:ext uri="{FF2B5EF4-FFF2-40B4-BE49-F238E27FC236}">
                <a16:creationId xmlns:a16="http://schemas.microsoft.com/office/drawing/2014/main" id="{326F056A-7D3F-5492-0A0D-963992F30C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3056" y="4960123"/>
            <a:ext cx="335309" cy="353599"/>
          </a:xfrm>
          <a:prstGeom prst="rect">
            <a:avLst/>
          </a:prstGeom>
        </p:spPr>
      </p:pic>
      <p:pic>
        <p:nvPicPr>
          <p:cNvPr id="26" name="Attēls 25">
            <a:extLst>
              <a:ext uri="{FF2B5EF4-FFF2-40B4-BE49-F238E27FC236}">
                <a16:creationId xmlns:a16="http://schemas.microsoft.com/office/drawing/2014/main" id="{29EF3D32-4063-6E6F-B7EA-D5D583AFF2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906" y="2530568"/>
            <a:ext cx="335309" cy="353599"/>
          </a:xfrm>
          <a:prstGeom prst="rect">
            <a:avLst/>
          </a:prstGeom>
        </p:spPr>
      </p:pic>
      <p:pic>
        <p:nvPicPr>
          <p:cNvPr id="27" name="Attēls 26">
            <a:extLst>
              <a:ext uri="{FF2B5EF4-FFF2-40B4-BE49-F238E27FC236}">
                <a16:creationId xmlns:a16="http://schemas.microsoft.com/office/drawing/2014/main" id="{ED917140-00D9-C9FA-20EE-276D1BD909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2038" y="2541247"/>
            <a:ext cx="335309" cy="35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466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v-LV" sz="4000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Atbalsts zvejnieku pamatdarbības attīstībai</a:t>
            </a:r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952500" y="1690688"/>
            <a:ext cx="10515600" cy="466407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lv-LV" b="1" dirty="0">
                <a:cs typeface="Times New Roman" panose="02020603050405020304" pitchFamily="18" charset="0"/>
              </a:rPr>
              <a:t>Kopējā apgūtā/rezervētā  publiskā finansējuma summa (2024. - 2025.g.) </a:t>
            </a:r>
          </a:p>
          <a:p>
            <a:pPr>
              <a:spcBef>
                <a:spcPts val="18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lv-LV" b="1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 3 395 929,51 EUR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lv-LV" b="1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 42 projekti</a:t>
            </a:r>
          </a:p>
          <a:p>
            <a:pPr marL="0" indent="0">
              <a:spcBef>
                <a:spcPts val="1800"/>
              </a:spcBef>
              <a:spcAft>
                <a:spcPts val="600"/>
              </a:spcAft>
              <a:buNone/>
            </a:pPr>
            <a:r>
              <a:rPr lang="lv-LV" b="1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Ieguldījumi:</a:t>
            </a:r>
          </a:p>
          <a:p>
            <a:r>
              <a:rPr lang="lv-LV" dirty="0">
                <a:cs typeface="Times New Roman" panose="02020603050405020304" pitchFamily="18" charset="0"/>
              </a:rPr>
              <a:t>specializēto transporta līdzekļu, traktoru un laivu piekabju iegādes;</a:t>
            </a:r>
          </a:p>
          <a:p>
            <a:r>
              <a:rPr lang="lv-LV" dirty="0">
                <a:cs typeface="Times New Roman" panose="02020603050405020304" pitchFamily="18" charset="0"/>
              </a:rPr>
              <a:t>zvejas rīku un aprīkojuma noliktavu-darbnīcu būvniecības;</a:t>
            </a:r>
          </a:p>
          <a:p>
            <a:r>
              <a:rPr lang="lv-LV" dirty="0">
                <a:cs typeface="Times New Roman" panose="02020603050405020304" pitchFamily="18" charset="0"/>
              </a:rPr>
              <a:t>zvejas laivu modernizācijas;</a:t>
            </a:r>
          </a:p>
          <a:p>
            <a:r>
              <a:rPr lang="lv-LV" dirty="0">
                <a:cs typeface="Times New Roman" panose="02020603050405020304" pitchFamily="18" charset="0"/>
              </a:rPr>
              <a:t>zivju sūkņu iegāde;</a:t>
            </a:r>
          </a:p>
          <a:p>
            <a:r>
              <a:rPr lang="lv-LV" dirty="0">
                <a:cs typeface="Times New Roman" panose="02020603050405020304" pitchFamily="18" charset="0"/>
              </a:rPr>
              <a:t>aprīkojuma iegāde zvejas darba atvieglošanai;</a:t>
            </a:r>
          </a:p>
          <a:p>
            <a:r>
              <a:rPr lang="lv-LV" dirty="0">
                <a:cs typeface="Times New Roman" panose="02020603050405020304" pitchFamily="18" charset="0"/>
              </a:rPr>
              <a:t>investīcijas zivju uzglabāšanai tālākai pārstrādei;</a:t>
            </a:r>
          </a:p>
          <a:p>
            <a:r>
              <a:rPr lang="lv-LV" dirty="0">
                <a:cs typeface="Times New Roman" panose="02020603050405020304" pitchFamily="18" charset="0"/>
              </a:rPr>
              <a:t>tīklu šujamo mašīnu iegāde.</a:t>
            </a:r>
          </a:p>
          <a:p>
            <a:endParaRPr lang="lv-LV" dirty="0"/>
          </a:p>
          <a:p>
            <a:endParaRPr lang="lv-LV" dirty="0"/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790004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atura vietturis 8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5773" y="1229110"/>
            <a:ext cx="5105400" cy="4043836"/>
          </a:xfrm>
        </p:spPr>
      </p:pic>
      <p:pic>
        <p:nvPicPr>
          <p:cNvPr id="7" name="Satura vietturis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0" y="406400"/>
            <a:ext cx="4406899" cy="5875865"/>
          </a:xfrm>
        </p:spPr>
      </p:pic>
      <p:sp>
        <p:nvSpPr>
          <p:cNvPr id="10" name="Taisnstūris 9"/>
          <p:cNvSpPr/>
          <p:nvPr/>
        </p:nvSpPr>
        <p:spPr>
          <a:xfrm>
            <a:off x="5454073" y="5328158"/>
            <a:ext cx="55682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2000" i="1" dirty="0" err="1">
                <a:cs typeface="Times New Roman" panose="02020603050405020304" pitchFamily="18" charset="0"/>
              </a:rPr>
              <a:t>G.Šadurska</a:t>
            </a:r>
            <a:r>
              <a:rPr lang="lv-LV" sz="2000" i="1" dirty="0">
                <a:cs typeface="Times New Roman" panose="02020603050405020304" pitchFamily="18" charset="0"/>
              </a:rPr>
              <a:t> zvejnieka saimniecība, Saulkrasti</a:t>
            </a:r>
          </a:p>
        </p:txBody>
      </p:sp>
      <p:sp>
        <p:nvSpPr>
          <p:cNvPr id="2" name="Taisnstūris 1">
            <a:extLst>
              <a:ext uri="{FF2B5EF4-FFF2-40B4-BE49-F238E27FC236}">
                <a16:creationId xmlns:a16="http://schemas.microsoft.com/office/drawing/2014/main" id="{49FA01F0-4835-318A-F05E-EBCCCF9F4D47}"/>
              </a:ext>
            </a:extLst>
          </p:cNvPr>
          <p:cNvSpPr/>
          <p:nvPr/>
        </p:nvSpPr>
        <p:spPr>
          <a:xfrm>
            <a:off x="5565773" y="406400"/>
            <a:ext cx="55682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3600" dirty="0">
                <a:solidFill>
                  <a:srgbClr val="002060"/>
                </a:solidFill>
                <a:cs typeface="Times New Roman" panose="02020603050405020304" pitchFamily="18" charset="0"/>
              </a:rPr>
              <a:t>Selektīvu zvejas rīku iegāde</a:t>
            </a:r>
          </a:p>
        </p:txBody>
      </p:sp>
    </p:spTree>
    <p:extLst>
      <p:ext uri="{BB962C8B-B14F-4D97-AF65-F5344CB8AC3E}">
        <p14:creationId xmlns:p14="http://schemas.microsoft.com/office/powerpoint/2010/main" val="3307106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atura vietturis 2"/>
          <p:cNvSpPr>
            <a:spLocks noGrp="1"/>
          </p:cNvSpPr>
          <p:nvPr>
            <p:ph sz="half" idx="1"/>
          </p:nvPr>
        </p:nvSpPr>
        <p:spPr>
          <a:xfrm>
            <a:off x="6095999" y="2792639"/>
            <a:ext cx="5181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dirty="0">
                <a:cs typeface="Times New Roman" panose="02020603050405020304" pitchFamily="18" charset="0"/>
              </a:rPr>
              <a:t>Angāra būvniecība un iekārtu iegāde jaunu zivju produktu radīšanai </a:t>
            </a:r>
          </a:p>
          <a:p>
            <a:pPr marL="0" indent="0">
              <a:buNone/>
            </a:pPr>
            <a:r>
              <a:rPr lang="lv-LV" dirty="0">
                <a:cs typeface="Times New Roman" panose="02020603050405020304" pitchFamily="18" charset="0"/>
              </a:rPr>
              <a:t>(zivju pirmsapstrādei, kaltēšanai, uzglabāšanai, iepakošanai un realizācijai)</a:t>
            </a:r>
          </a:p>
          <a:p>
            <a:pPr marL="0" indent="0">
              <a:buNone/>
            </a:pPr>
            <a:endParaRPr lang="lv-LV" sz="24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v-LV" sz="2000" i="1" dirty="0">
                <a:cs typeface="Times New Roman" panose="02020603050405020304" pitchFamily="18" charset="0"/>
              </a:rPr>
              <a:t>SIA «TUBA» Jūrmalciemā</a:t>
            </a:r>
            <a:b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v-LV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Satura vietturis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37"/>
          <a:stretch>
            <a:fillRect/>
          </a:stretch>
        </p:blipFill>
        <p:spPr>
          <a:xfrm>
            <a:off x="469901" y="1614174"/>
            <a:ext cx="5461000" cy="4755691"/>
          </a:xfrm>
        </p:spPr>
      </p:pic>
      <p:sp>
        <p:nvSpPr>
          <p:cNvPr id="2" name="Taisnstūris 1">
            <a:extLst>
              <a:ext uri="{FF2B5EF4-FFF2-40B4-BE49-F238E27FC236}">
                <a16:creationId xmlns:a16="http://schemas.microsoft.com/office/drawing/2014/main" id="{20D7D013-5ADD-667D-A226-4CA633DBEB7A}"/>
              </a:ext>
            </a:extLst>
          </p:cNvPr>
          <p:cNvSpPr/>
          <p:nvPr/>
        </p:nvSpPr>
        <p:spPr>
          <a:xfrm>
            <a:off x="250031" y="428406"/>
            <a:ext cx="116919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3600" dirty="0">
                <a:solidFill>
                  <a:srgbClr val="002060"/>
                </a:solidFill>
                <a:cs typeface="Times New Roman" panose="02020603050405020304" pitchFamily="18" charset="0"/>
              </a:rPr>
              <a:t>Angāru būvniecība </a:t>
            </a:r>
          </a:p>
        </p:txBody>
      </p:sp>
    </p:spTree>
    <p:extLst>
      <p:ext uri="{BB962C8B-B14F-4D97-AF65-F5344CB8AC3E}">
        <p14:creationId xmlns:p14="http://schemas.microsoft.com/office/powerpoint/2010/main" val="2272977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atura vietturis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393" y="1743188"/>
            <a:ext cx="5993993" cy="3371621"/>
          </a:xfrm>
        </p:spPr>
      </p:pic>
      <p:sp>
        <p:nvSpPr>
          <p:cNvPr id="8" name="Taisnstūris 7"/>
          <p:cNvSpPr/>
          <p:nvPr/>
        </p:nvSpPr>
        <p:spPr>
          <a:xfrm>
            <a:off x="250031" y="488135"/>
            <a:ext cx="116919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3600" dirty="0">
                <a:solidFill>
                  <a:srgbClr val="002060"/>
                </a:solidFill>
                <a:cs typeface="Times New Roman" panose="02020603050405020304" pitchFamily="18" charset="0"/>
              </a:rPr>
              <a:t>Specializēto transportlīdzekļu iegāde </a:t>
            </a:r>
          </a:p>
        </p:txBody>
      </p:sp>
      <p:sp>
        <p:nvSpPr>
          <p:cNvPr id="7" name="Taisnstūris 6"/>
          <p:cNvSpPr/>
          <p:nvPr/>
        </p:nvSpPr>
        <p:spPr>
          <a:xfrm>
            <a:off x="0" y="5200314"/>
            <a:ext cx="51534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2000" i="1" dirty="0"/>
              <a:t>	</a:t>
            </a:r>
            <a:r>
              <a:rPr lang="lv-LV" sz="2000" i="1" dirty="0">
                <a:cs typeface="Times New Roman" panose="02020603050405020304" pitchFamily="18" charset="0"/>
              </a:rPr>
              <a:t>SIA «</a:t>
            </a:r>
            <a:r>
              <a:rPr lang="lv-LV" sz="2000" i="1" dirty="0" err="1">
                <a:cs typeface="Times New Roman" panose="02020603050405020304" pitchFamily="18" charset="0"/>
              </a:rPr>
              <a:t>Tilaudi</a:t>
            </a:r>
            <a:r>
              <a:rPr lang="lv-LV" sz="2000" i="1" dirty="0">
                <a:cs typeface="Times New Roman" panose="02020603050405020304" pitchFamily="18" charset="0"/>
              </a:rPr>
              <a:t>» Ragaciemā</a:t>
            </a:r>
          </a:p>
        </p:txBody>
      </p:sp>
      <p:sp>
        <p:nvSpPr>
          <p:cNvPr id="9" name="Taisnstūris 8"/>
          <p:cNvSpPr/>
          <p:nvPr/>
        </p:nvSpPr>
        <p:spPr>
          <a:xfrm>
            <a:off x="5415683" y="5200313"/>
            <a:ext cx="59618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2000" i="1" dirty="0"/>
              <a:t>	</a:t>
            </a:r>
            <a:r>
              <a:rPr lang="lv-LV" sz="2000" i="1" dirty="0">
                <a:cs typeface="Times New Roman" panose="02020603050405020304" pitchFamily="18" charset="0"/>
              </a:rPr>
              <a:t>ZVS «Zvīņas L» Kolkā </a:t>
            </a:r>
          </a:p>
        </p:txBody>
      </p:sp>
      <p:pic>
        <p:nvPicPr>
          <p:cNvPr id="11" name="Satura vietturis 10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497" y="1743189"/>
            <a:ext cx="5301134" cy="3371621"/>
          </a:xfrm>
        </p:spPr>
      </p:pic>
    </p:spTree>
    <p:extLst>
      <p:ext uri="{BB962C8B-B14F-4D97-AF65-F5344CB8AC3E}">
        <p14:creationId xmlns:p14="http://schemas.microsoft.com/office/powerpoint/2010/main" val="3423866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838200" y="23862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lv-LV" sz="4000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Atbalsts piekrastes zvejas pievienotās vērtības radīšanai un realizācijai</a:t>
            </a:r>
          </a:p>
        </p:txBody>
      </p:sp>
      <p:sp>
        <p:nvSpPr>
          <p:cNvPr id="3" name="Satura vietturis 2"/>
          <p:cNvSpPr>
            <a:spLocks noGrp="1"/>
          </p:cNvSpPr>
          <p:nvPr>
            <p:ph sz="half" idx="1"/>
          </p:nvPr>
        </p:nvSpPr>
        <p:spPr>
          <a:xfrm>
            <a:off x="433387" y="1949068"/>
            <a:ext cx="5662613" cy="4467024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1200"/>
              </a:spcAft>
            </a:pPr>
            <a:r>
              <a:rPr lang="lv-LV" sz="3200" dirty="0">
                <a:cs typeface="Times New Roman" panose="02020603050405020304" pitchFamily="18" charset="0"/>
              </a:rPr>
              <a:t>Investīcijas zivju pārstrādei (būvniecība, iekārtas un aprīkojums produkcijas ražošanai, uzglabāšanai  un realizācijas aprīkojumam)</a:t>
            </a:r>
          </a:p>
          <a:p>
            <a:pPr>
              <a:spcAft>
                <a:spcPts val="1200"/>
              </a:spcAft>
            </a:pPr>
            <a:r>
              <a:rPr lang="lv-LV" sz="3200" dirty="0">
                <a:cs typeface="Times New Roman" panose="02020603050405020304" pitchFamily="18" charset="0"/>
              </a:rPr>
              <a:t>Tirdzniecības vietu izveide zivsaimniecības uzņēmumiem</a:t>
            </a:r>
          </a:p>
          <a:p>
            <a:pPr marL="0" indent="0">
              <a:buNone/>
            </a:pPr>
            <a:r>
              <a:rPr lang="lv-LV" sz="3200" dirty="0">
                <a:cs typeface="Times New Roman" panose="02020603050405020304" pitchFamily="18" charset="0"/>
              </a:rPr>
              <a:t>				</a:t>
            </a:r>
          </a:p>
          <a:p>
            <a:pPr marL="0" indent="0">
              <a:buNone/>
            </a:pPr>
            <a:r>
              <a:rPr lang="lv-LV" sz="3200" dirty="0">
                <a:cs typeface="Times New Roman" panose="02020603050405020304" pitchFamily="18" charset="0"/>
              </a:rPr>
              <a:t>				</a:t>
            </a:r>
            <a:endParaRPr lang="lv-LV" sz="2600" dirty="0">
              <a:cs typeface="Times New Roman" panose="02020603050405020304" pitchFamily="18" charset="0"/>
            </a:endParaRPr>
          </a:p>
          <a:p>
            <a:endParaRPr lang="lv-LV" sz="3200" dirty="0"/>
          </a:p>
        </p:txBody>
      </p:sp>
      <p:pic>
        <p:nvPicPr>
          <p:cNvPr id="5" name="Satura vietturis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3" r="4870"/>
          <a:stretch>
            <a:fillRect/>
          </a:stretch>
        </p:blipFill>
        <p:spPr>
          <a:xfrm>
            <a:off x="9286727" y="1503369"/>
            <a:ext cx="2348551" cy="35061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aisnstūris 5"/>
          <p:cNvSpPr/>
          <p:nvPr/>
        </p:nvSpPr>
        <p:spPr>
          <a:xfrm>
            <a:off x="8139794" y="5063674"/>
            <a:ext cx="37147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lv-LV" sz="2000" i="1" dirty="0">
                <a:cs typeface="Times New Roman" panose="02020603050405020304" pitchFamily="18" charset="0"/>
              </a:rPr>
              <a:t>SIA «</a:t>
            </a:r>
            <a:r>
              <a:rPr lang="lv-LV" sz="2000" i="1" dirty="0" err="1">
                <a:cs typeface="Times New Roman" panose="02020603050405020304" pitchFamily="18" charset="0"/>
              </a:rPr>
              <a:t>Tilaudi</a:t>
            </a:r>
            <a:r>
              <a:rPr lang="lv-LV" sz="2000" i="1" dirty="0">
                <a:cs typeface="Times New Roman" panose="02020603050405020304" pitchFamily="18" charset="0"/>
              </a:rPr>
              <a:t>» Ragaciemā </a:t>
            </a:r>
          </a:p>
        </p:txBody>
      </p:sp>
      <p:pic>
        <p:nvPicPr>
          <p:cNvPr id="4" name="Attēls 3">
            <a:extLst>
              <a:ext uri="{FF2B5EF4-FFF2-40B4-BE49-F238E27FC236}">
                <a16:creationId xmlns:a16="http://schemas.microsoft.com/office/drawing/2014/main" id="{228D49C0-A18F-6204-CAD2-6EED8CC2FD2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0159"/>
          <a:stretch>
            <a:fillRect/>
          </a:stretch>
        </p:blipFill>
        <p:spPr>
          <a:xfrm>
            <a:off x="6276390" y="1949068"/>
            <a:ext cx="2829947" cy="40168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aisnstūris 6">
            <a:extLst>
              <a:ext uri="{FF2B5EF4-FFF2-40B4-BE49-F238E27FC236}">
                <a16:creationId xmlns:a16="http://schemas.microsoft.com/office/drawing/2014/main" id="{6FDDB3A7-DF85-81F8-B5CE-1881ED541F00}"/>
              </a:ext>
            </a:extLst>
          </p:cNvPr>
          <p:cNvSpPr/>
          <p:nvPr/>
        </p:nvSpPr>
        <p:spPr>
          <a:xfrm>
            <a:off x="5975460" y="6000140"/>
            <a:ext cx="313087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2000" i="1" dirty="0">
                <a:cs typeface="Times New Roman" panose="02020603050405020304" pitchFamily="18" charset="0"/>
              </a:rPr>
              <a:t>PSV un uzņēmēju Kopprojekts  Engurē </a:t>
            </a:r>
          </a:p>
        </p:txBody>
      </p:sp>
    </p:spTree>
    <p:extLst>
      <p:ext uri="{BB962C8B-B14F-4D97-AF65-F5344CB8AC3E}">
        <p14:creationId xmlns:p14="http://schemas.microsoft.com/office/powerpoint/2010/main" val="486095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atura vietturis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903" y="391337"/>
            <a:ext cx="3517900" cy="4174933"/>
          </a:xfrm>
        </p:spPr>
      </p:pic>
      <p:pic>
        <p:nvPicPr>
          <p:cNvPr id="8" name="Satura vietturis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30" y="391336"/>
            <a:ext cx="3351604" cy="4174934"/>
          </a:xfrm>
        </p:spPr>
      </p:pic>
      <p:sp>
        <p:nvSpPr>
          <p:cNvPr id="10" name="Taisnstūris 9"/>
          <p:cNvSpPr/>
          <p:nvPr/>
        </p:nvSpPr>
        <p:spPr>
          <a:xfrm>
            <a:off x="620486" y="4784636"/>
            <a:ext cx="10461496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3200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Pārstrādes ceha aprīkojuma un kūpinātavas iegāde </a:t>
            </a:r>
          </a:p>
          <a:p>
            <a:pPr algn="ctr"/>
            <a:r>
              <a:rPr lang="lv-LV" sz="2400" dirty="0">
                <a:cs typeface="Times New Roman" panose="02020603050405020304" pitchFamily="18" charset="0"/>
              </a:rPr>
              <a:t>Ražoti dažādu produktu veidi, galvenokārt reņģes, tiek pārstrādāta arī iepirktā produkcija.</a:t>
            </a:r>
          </a:p>
          <a:p>
            <a:r>
              <a:rPr lang="lv-LV" sz="2000" i="1" dirty="0">
                <a:cs typeface="Times New Roman" panose="02020603050405020304" pitchFamily="18" charset="0"/>
              </a:rPr>
              <a:t>SIA «AK-ZIVS» Liepupē</a:t>
            </a:r>
          </a:p>
        </p:txBody>
      </p:sp>
    </p:spTree>
    <p:extLst>
      <p:ext uri="{BB962C8B-B14F-4D97-AF65-F5344CB8AC3E}">
        <p14:creationId xmlns:p14="http://schemas.microsoft.com/office/powerpoint/2010/main" val="1666913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atura vietturis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9115" y="653546"/>
            <a:ext cx="3407228" cy="4471987"/>
          </a:xfrm>
        </p:spPr>
      </p:pic>
      <p:sp>
        <p:nvSpPr>
          <p:cNvPr id="13" name="Taisnstūris 12"/>
          <p:cNvSpPr/>
          <p:nvPr/>
        </p:nvSpPr>
        <p:spPr>
          <a:xfrm>
            <a:off x="757236" y="5257801"/>
            <a:ext cx="105584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2800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Investīcijas zivju pārstrādei. </a:t>
            </a:r>
            <a:r>
              <a:rPr lang="lv-LV" sz="2400" dirty="0">
                <a:cs typeface="Times New Roman" panose="02020603050405020304" pitchFamily="18" charset="0"/>
              </a:rPr>
              <a:t>Iegādātas iekārtas un aprīkojums produkcijas ražošanai, uzglabāšanai  un realizācijas aprīkojumam</a:t>
            </a:r>
            <a:endParaRPr lang="lv-LV" sz="2800" dirty="0">
              <a:cs typeface="Times New Roman" panose="02020603050405020304" pitchFamily="18" charset="0"/>
            </a:endParaRPr>
          </a:p>
          <a:p>
            <a:r>
              <a:rPr lang="lv-LV" sz="2000" i="1" dirty="0">
                <a:cs typeface="Times New Roman" panose="02020603050405020304" pitchFamily="18" charset="0"/>
              </a:rPr>
              <a:t>Zvejnieku sēta «Dieniņas» Bērzciemā</a:t>
            </a:r>
          </a:p>
        </p:txBody>
      </p:sp>
      <p:pic>
        <p:nvPicPr>
          <p:cNvPr id="3" name="Satura vietturis 2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36" y="653547"/>
            <a:ext cx="6721250" cy="4478033"/>
          </a:xfrm>
        </p:spPr>
      </p:pic>
    </p:spTree>
    <p:extLst>
      <p:ext uri="{BB962C8B-B14F-4D97-AF65-F5344CB8AC3E}">
        <p14:creationId xmlns:p14="http://schemas.microsoft.com/office/powerpoint/2010/main" val="31727345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1339622" y="5529263"/>
            <a:ext cx="8863013" cy="871537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  <a:spcAft>
                <a:spcPts val="600"/>
              </a:spcAft>
            </a:pPr>
            <a:r>
              <a:rPr lang="lv-LV" sz="3100" dirty="0">
                <a:latin typeface="+mn-lt"/>
                <a:cs typeface="Times New Roman" panose="02020603050405020304" pitchFamily="18" charset="0"/>
              </a:rPr>
              <a:t>Iekārtas nēģu produkcijas pārstrādei</a:t>
            </a:r>
            <a:br>
              <a:rPr lang="lv-LV" sz="3100" dirty="0">
                <a:latin typeface="+mn-lt"/>
                <a:cs typeface="Times New Roman" panose="02020603050405020304" pitchFamily="18" charset="0"/>
              </a:rPr>
            </a:br>
            <a:r>
              <a:rPr lang="lv-LV" sz="2200" i="1" dirty="0">
                <a:latin typeface="+mn-lt"/>
                <a:cs typeface="Times New Roman" panose="02020603050405020304" pitchFamily="18" charset="0"/>
              </a:rPr>
              <a:t>SIA «Krupis» Carnikavā</a:t>
            </a:r>
            <a:endParaRPr lang="lv-LV" sz="2800" dirty="0"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5" name="Satura vietturis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737" y="287884"/>
            <a:ext cx="3199083" cy="5045208"/>
          </a:xfrm>
        </p:spPr>
      </p:pic>
      <p:pic>
        <p:nvPicPr>
          <p:cNvPr id="6" name="Satura vietturis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637" y="287884"/>
            <a:ext cx="3300412" cy="5045208"/>
          </a:xfrm>
        </p:spPr>
      </p:pic>
      <p:pic>
        <p:nvPicPr>
          <p:cNvPr id="3" name="Attēls 2">
            <a:extLst>
              <a:ext uri="{FF2B5EF4-FFF2-40B4-BE49-F238E27FC236}">
                <a16:creationId xmlns:a16="http://schemas.microsoft.com/office/drawing/2014/main" id="{964401A9-974F-B848-A583-3517729016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143" r="20635"/>
          <a:stretch>
            <a:fillRect/>
          </a:stretch>
        </p:blipFill>
        <p:spPr>
          <a:xfrm>
            <a:off x="7830866" y="287884"/>
            <a:ext cx="3643762" cy="504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58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8425544" y="455159"/>
            <a:ext cx="3479346" cy="4929185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lv-LV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Piekrastes zvejnieka darbības dažādošana: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lv-LV" dirty="0"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lv-LV" sz="2400" dirty="0">
                <a:cs typeface="Times New Roman" panose="02020603050405020304" pitchFamily="18" charset="0"/>
              </a:rPr>
              <a:t>Tīklu šūšanas darbnīca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lv-LV" sz="2400" dirty="0">
                <a:cs typeface="Times New Roman" panose="02020603050405020304" pitchFamily="18" charset="0"/>
              </a:rPr>
              <a:t>(iegādāta tīklu šujmašīna)</a:t>
            </a:r>
          </a:p>
          <a:p>
            <a:pPr marL="0" indent="0">
              <a:buNone/>
            </a:pPr>
            <a:endParaRPr lang="lv-LV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v-LV" sz="2000" i="1" dirty="0">
                <a:cs typeface="Times New Roman" panose="02020603050405020304" pitchFamily="18" charset="0"/>
              </a:rPr>
              <a:t>ZVS «Dzelmes» Kolkā</a:t>
            </a:r>
          </a:p>
        </p:txBody>
      </p:sp>
      <p:pic>
        <p:nvPicPr>
          <p:cNvPr id="3" name="Satura vietturis 2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70" y="521494"/>
            <a:ext cx="7753348" cy="5815011"/>
          </a:xfrm>
        </p:spPr>
      </p:pic>
    </p:spTree>
    <p:extLst>
      <p:ext uri="{BB962C8B-B14F-4D97-AF65-F5344CB8AC3E}">
        <p14:creationId xmlns:p14="http://schemas.microsoft.com/office/powerpoint/2010/main" val="26577102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206829" y="171450"/>
            <a:ext cx="11862310" cy="1325563"/>
          </a:xfrm>
        </p:spPr>
        <p:txBody>
          <a:bodyPr>
            <a:normAutofit/>
          </a:bodyPr>
          <a:lstStyle/>
          <a:p>
            <a:pPr algn="ctr"/>
            <a:r>
              <a:rPr lang="lv-LV" sz="40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Ar zivsaimniecību nesaistīta uzņēmējdarbība piekrastē </a:t>
            </a:r>
          </a:p>
        </p:txBody>
      </p:sp>
      <p:sp>
        <p:nvSpPr>
          <p:cNvPr id="3" name="Satura vietturis 2"/>
          <p:cNvSpPr>
            <a:spLocks noGrp="1"/>
          </p:cNvSpPr>
          <p:nvPr>
            <p:ph sz="half" idx="1"/>
          </p:nvPr>
        </p:nvSpPr>
        <p:spPr>
          <a:xfrm>
            <a:off x="283029" y="1556658"/>
            <a:ext cx="5774871" cy="5129892"/>
          </a:xfrm>
        </p:spPr>
        <p:txBody>
          <a:bodyPr>
            <a:normAutofit fontScale="77500" lnSpcReduction="20000"/>
          </a:bodyPr>
          <a:lstStyle/>
          <a:p>
            <a:r>
              <a:rPr lang="lv-LV" dirty="0">
                <a:cs typeface="Times New Roman" panose="02020603050405020304" pitchFamily="18" charset="0"/>
              </a:rPr>
              <a:t>Tūrisma pakalpojumu attīstība (būvniecība, aprīkojuma iegāde)</a:t>
            </a:r>
          </a:p>
          <a:p>
            <a:r>
              <a:rPr lang="lv-LV" dirty="0">
                <a:cs typeface="Times New Roman" panose="02020603050405020304" pitchFamily="18" charset="0"/>
              </a:rPr>
              <a:t>Keramikas ražotnes izveide</a:t>
            </a:r>
          </a:p>
          <a:p>
            <a:r>
              <a:rPr lang="lv-LV" dirty="0">
                <a:cs typeface="Times New Roman" panose="02020603050405020304" pitchFamily="18" charset="0"/>
              </a:rPr>
              <a:t>Sublimācijas iekārtas iegāde</a:t>
            </a:r>
          </a:p>
          <a:p>
            <a:r>
              <a:rPr lang="lv-LV" dirty="0">
                <a:cs typeface="Times New Roman" panose="02020603050405020304" pitchFamily="18" charset="0"/>
              </a:rPr>
              <a:t>Kvasa ražotnes izveide</a:t>
            </a:r>
          </a:p>
          <a:p>
            <a:r>
              <a:rPr lang="lv-LV" dirty="0">
                <a:cs typeface="Times New Roman" panose="02020603050405020304" pitchFamily="18" charset="0"/>
              </a:rPr>
              <a:t>Ūdens tūrisma inventāra noma</a:t>
            </a:r>
          </a:p>
          <a:p>
            <a:r>
              <a:rPr lang="lv-LV" dirty="0">
                <a:cs typeface="Times New Roman" panose="02020603050405020304" pitchFamily="18" charset="0"/>
              </a:rPr>
              <a:t>Kafejnīcas izveide</a:t>
            </a:r>
          </a:p>
          <a:p>
            <a:r>
              <a:rPr lang="lv-LV" dirty="0">
                <a:cs typeface="Times New Roman" panose="02020603050405020304" pitchFamily="18" charset="0"/>
              </a:rPr>
              <a:t>24/7 tirdzniecības automātu iegāde</a:t>
            </a:r>
          </a:p>
          <a:p>
            <a:r>
              <a:rPr lang="lv-LV" dirty="0">
                <a:cs typeface="Times New Roman" panose="02020603050405020304" pitchFamily="18" charset="0"/>
              </a:rPr>
              <a:t>S</a:t>
            </a:r>
            <a:r>
              <a:rPr lang="pt-BR" dirty="0">
                <a:cs typeface="Times New Roman" panose="02020603050405020304" pitchFamily="18" charset="0"/>
              </a:rPr>
              <a:t>pecializēta transporta ar saldētavu iegāde</a:t>
            </a:r>
            <a:r>
              <a:rPr lang="lv-LV" dirty="0">
                <a:cs typeface="Times New Roman" panose="02020603050405020304" pitchFamily="18" charset="0"/>
              </a:rPr>
              <a:t> meža gaļas pārstrādei</a:t>
            </a:r>
          </a:p>
          <a:p>
            <a:r>
              <a:rPr lang="lv-LV" dirty="0">
                <a:cs typeface="Times New Roman" panose="02020603050405020304" pitchFamily="18" charset="0"/>
              </a:rPr>
              <a:t>Kokapstrādes uzņēmuma radīšana</a:t>
            </a:r>
          </a:p>
          <a:p>
            <a:r>
              <a:rPr lang="lv-LV" dirty="0">
                <a:cs typeface="Times New Roman" panose="02020603050405020304" pitchFamily="18" charset="0"/>
              </a:rPr>
              <a:t>Treilera iegāde mobilās tirdzniecības pakalpojuma sniegšanai (pašu ražots siers,  saldējums)</a:t>
            </a:r>
          </a:p>
          <a:p>
            <a:r>
              <a:rPr lang="lv-LV" dirty="0">
                <a:cs typeface="Times New Roman" panose="02020603050405020304" pitchFamily="18" charset="0"/>
              </a:rPr>
              <a:t>Motociklu remonta pakalpojumu izveide</a:t>
            </a:r>
          </a:p>
        </p:txBody>
      </p:sp>
      <p:pic>
        <p:nvPicPr>
          <p:cNvPr id="5" name="Satura vietturis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18"/>
          <a:stretch>
            <a:fillRect/>
          </a:stretch>
        </p:blipFill>
        <p:spPr>
          <a:xfrm>
            <a:off x="5816600" y="2155371"/>
            <a:ext cx="3459931" cy="3814330"/>
          </a:xfrm>
        </p:spPr>
      </p:pic>
      <p:sp>
        <p:nvSpPr>
          <p:cNvPr id="4" name="Taisnstūris 3"/>
          <p:cNvSpPr/>
          <p:nvPr/>
        </p:nvSpPr>
        <p:spPr>
          <a:xfrm>
            <a:off x="5947739" y="6029346"/>
            <a:ext cx="61685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lv-LV" sz="2000" i="1" dirty="0">
                <a:cs typeface="Times New Roman" panose="02020603050405020304" pitchFamily="18" charset="0"/>
              </a:rPr>
              <a:t>SIA «JRN» Mazirbē                     S. Kundziņa </a:t>
            </a:r>
            <a:r>
              <a:rPr lang="lv-LV" sz="2000" i="1" dirty="0" err="1">
                <a:cs typeface="Times New Roman" panose="02020603050405020304" pitchFamily="18" charset="0"/>
              </a:rPr>
              <a:t>Bērciemā</a:t>
            </a:r>
            <a:endParaRPr lang="lv-LV" sz="2000" i="1" dirty="0">
              <a:cs typeface="Times New Roman" panose="02020603050405020304" pitchFamily="18" charset="0"/>
            </a:endParaRPr>
          </a:p>
        </p:txBody>
      </p:sp>
      <p:pic>
        <p:nvPicPr>
          <p:cNvPr id="7" name="Attēls 6">
            <a:extLst>
              <a:ext uri="{FF2B5EF4-FFF2-40B4-BE49-F238E27FC236}">
                <a16:creationId xmlns:a16="http://schemas.microsoft.com/office/drawing/2014/main" id="{10173FFF-3B8B-FC64-F1F3-3049E6431C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4371" y="2193132"/>
            <a:ext cx="2674768" cy="3776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5152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838200" y="295671"/>
            <a:ext cx="10515600" cy="1325563"/>
          </a:xfrm>
        </p:spPr>
        <p:txBody>
          <a:bodyPr>
            <a:normAutofit/>
          </a:bodyPr>
          <a:lstStyle/>
          <a:p>
            <a:r>
              <a:rPr lang="lv-LV" sz="3600" dirty="0">
                <a:solidFill>
                  <a:schemeClr val="accent1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  Tūrisms piekrastē</a:t>
            </a:r>
          </a:p>
        </p:txBody>
      </p:sp>
      <p:sp>
        <p:nvSpPr>
          <p:cNvPr id="3" name="Satura vietturis 2"/>
          <p:cNvSpPr>
            <a:spLocks noGrp="1"/>
          </p:cNvSpPr>
          <p:nvPr>
            <p:ph sz="half" idx="1"/>
          </p:nvPr>
        </p:nvSpPr>
        <p:spPr>
          <a:xfrm flipH="1">
            <a:off x="7929561" y="1690688"/>
            <a:ext cx="3086101" cy="448627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lv-LV" dirty="0">
                <a:cs typeface="Times New Roman" panose="02020603050405020304" pitchFamily="18" charset="0"/>
              </a:rPr>
              <a:t>Top </a:t>
            </a:r>
            <a:r>
              <a:rPr lang="lv-LV" dirty="0" err="1">
                <a:cs typeface="Times New Roman" panose="02020603050405020304" pitchFamily="18" charset="0"/>
              </a:rPr>
              <a:t>Pitraga</a:t>
            </a:r>
            <a:r>
              <a:rPr lang="lv-LV" dirty="0"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lv-LV" dirty="0">
                <a:cs typeface="Times New Roman" panose="02020603050405020304" pitchFamily="18" charset="0"/>
              </a:rPr>
              <a:t>zivju kūpinātavas pārbūve  par daudzfunkcionālu jaunrades telpu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lv-LV" dirty="0"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lv-LV" sz="2000" i="1" dirty="0">
                <a:cs typeface="Times New Roman" panose="02020603050405020304" pitchFamily="18" charset="0"/>
              </a:rPr>
              <a:t>SIA «SUR MER» </a:t>
            </a:r>
            <a:r>
              <a:rPr lang="lv-LV" sz="2000" i="1" dirty="0" err="1">
                <a:cs typeface="Times New Roman" panose="02020603050405020304" pitchFamily="18" charset="0"/>
              </a:rPr>
              <a:t>Pitragā</a:t>
            </a:r>
            <a:endParaRPr lang="lv-LV" sz="2000" i="1" dirty="0"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lv-LV" dirty="0">
              <a:cs typeface="Times New Roman" panose="02020603050405020304" pitchFamily="18" charset="0"/>
            </a:endParaRPr>
          </a:p>
        </p:txBody>
      </p:sp>
      <p:pic>
        <p:nvPicPr>
          <p:cNvPr id="5" name="Satura vietturis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63" y="1415259"/>
            <a:ext cx="6862760" cy="5147070"/>
          </a:xfrm>
        </p:spPr>
      </p:pic>
    </p:spTree>
    <p:extLst>
      <p:ext uri="{BB962C8B-B14F-4D97-AF65-F5344CB8AC3E}">
        <p14:creationId xmlns:p14="http://schemas.microsoft.com/office/powerpoint/2010/main" val="16665323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8472488" y="657227"/>
            <a:ext cx="2881312" cy="5482315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lv-LV" dirty="0" err="1">
                <a:cs typeface="Times New Roman" panose="02020603050405020304" pitchFamily="18" charset="0"/>
              </a:rPr>
              <a:t>Elektrovelo</a:t>
            </a:r>
            <a:r>
              <a:rPr lang="lv-LV" dirty="0"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lv-LV" dirty="0">
                <a:cs typeface="Times New Roman" panose="02020603050405020304" pitchFamily="18" charset="0"/>
              </a:rPr>
              <a:t>iegāde</a:t>
            </a:r>
          </a:p>
          <a:p>
            <a:pPr marL="0" indent="0">
              <a:buNone/>
            </a:pPr>
            <a:endParaRPr lang="lv-LV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v-LV" sz="24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v-LV" sz="105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v-LV" sz="24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v-LV" sz="24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v-LV" sz="2400" dirty="0"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lv-LV" sz="2400" i="1" dirty="0">
                <a:cs typeface="Times New Roman" panose="02020603050405020304" pitchFamily="18" charset="0"/>
              </a:rPr>
              <a:t>Saimnieciskās darbības veicēja Arnita </a:t>
            </a:r>
            <a:r>
              <a:rPr lang="lv-LV" sz="2400" i="1" dirty="0" err="1">
                <a:cs typeface="Times New Roman" panose="02020603050405020304" pitchFamily="18" charset="0"/>
              </a:rPr>
              <a:t>Pigita</a:t>
            </a:r>
            <a:endParaRPr lang="lv-LV" sz="2400" i="1" dirty="0"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lv-LV" sz="2400" i="1" dirty="0">
                <a:cs typeface="Times New Roman" panose="02020603050405020304" pitchFamily="18" charset="0"/>
              </a:rPr>
              <a:t>«</a:t>
            </a:r>
            <a:r>
              <a:rPr lang="lv-LV" sz="2400" i="1" dirty="0" err="1">
                <a:cs typeface="Times New Roman" panose="02020603050405020304" pitchFamily="18" charset="0"/>
              </a:rPr>
              <a:t>PendalPedals</a:t>
            </a:r>
            <a:r>
              <a:rPr lang="lv-LV" sz="2400" i="1" dirty="0">
                <a:cs typeface="Times New Roman" panose="02020603050405020304" pitchFamily="18" charset="0"/>
              </a:rPr>
              <a:t>»</a:t>
            </a:r>
          </a:p>
          <a:p>
            <a:pPr marL="0" indent="0">
              <a:spcBef>
                <a:spcPts val="0"/>
              </a:spcBef>
              <a:buNone/>
            </a:pPr>
            <a:r>
              <a:rPr lang="lv-LV" sz="2400" i="1" dirty="0">
                <a:cs typeface="Times New Roman" panose="02020603050405020304" pitchFamily="18" charset="0"/>
              </a:rPr>
              <a:t>Lapmežciemā</a:t>
            </a:r>
          </a:p>
        </p:txBody>
      </p:sp>
      <p:pic>
        <p:nvPicPr>
          <p:cNvPr id="9" name="Satura vietturis 8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53" y="657227"/>
            <a:ext cx="7682421" cy="5118414"/>
          </a:xfrm>
        </p:spPr>
      </p:pic>
    </p:spTree>
    <p:extLst>
      <p:ext uri="{BB962C8B-B14F-4D97-AF65-F5344CB8AC3E}">
        <p14:creationId xmlns:p14="http://schemas.microsoft.com/office/powerpoint/2010/main" val="32194712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271463" y="4200525"/>
            <a:ext cx="5882863" cy="2243137"/>
          </a:xfrm>
        </p:spPr>
        <p:txBody>
          <a:bodyPr>
            <a:normAutofit/>
          </a:bodyPr>
          <a:lstStyle/>
          <a:p>
            <a:r>
              <a:rPr lang="lv-LV" sz="2800" dirty="0">
                <a:latin typeface="+mn-lt"/>
                <a:cs typeface="Times New Roman" panose="02020603050405020304" pitchFamily="18" charset="0"/>
              </a:rPr>
              <a:t>Ūdens un dabas tūrisma attīstība un inovatīvu pakalpojumu izveide</a:t>
            </a:r>
            <a:br>
              <a:rPr lang="lv-LV" sz="2800" dirty="0">
                <a:latin typeface="+mn-lt"/>
                <a:cs typeface="Times New Roman" panose="02020603050405020304" pitchFamily="18" charset="0"/>
              </a:rPr>
            </a:br>
            <a:br>
              <a:rPr lang="lv-LV" sz="2400" dirty="0">
                <a:latin typeface="+mn-lt"/>
                <a:cs typeface="Times New Roman" panose="02020603050405020304" pitchFamily="18" charset="0"/>
              </a:rPr>
            </a:br>
            <a:r>
              <a:rPr lang="lv-LV" sz="2400" i="1" dirty="0">
                <a:latin typeface="+mn-lt"/>
                <a:cs typeface="Times New Roman" panose="02020603050405020304" pitchFamily="18" charset="0"/>
              </a:rPr>
              <a:t>SIA «</a:t>
            </a:r>
            <a:r>
              <a:rPr lang="lv-LV" sz="2400" i="1" dirty="0" err="1">
                <a:latin typeface="+mn-lt"/>
                <a:cs typeface="Times New Roman" panose="02020603050405020304" pitchFamily="18" charset="0"/>
              </a:rPr>
              <a:t>Boards</a:t>
            </a:r>
            <a:r>
              <a:rPr lang="lv-LV" sz="2400" i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lv-LV" sz="2400" i="1" dirty="0" err="1">
                <a:latin typeface="+mn-lt"/>
                <a:cs typeface="Times New Roman" panose="02020603050405020304" pitchFamily="18" charset="0"/>
              </a:rPr>
              <a:t>You</a:t>
            </a:r>
            <a:r>
              <a:rPr lang="lv-LV" sz="2400" i="1" dirty="0">
                <a:latin typeface="+mn-lt"/>
                <a:cs typeface="Times New Roman" panose="02020603050405020304" pitchFamily="18" charset="0"/>
              </a:rPr>
              <a:t>» Carnikavā</a:t>
            </a:r>
          </a:p>
        </p:txBody>
      </p:sp>
      <p:pic>
        <p:nvPicPr>
          <p:cNvPr id="9" name="Satura vietturis 8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63" y="341790"/>
            <a:ext cx="5882863" cy="3687286"/>
          </a:xfrm>
        </p:spPr>
      </p:pic>
      <p:pic>
        <p:nvPicPr>
          <p:cNvPr id="16" name="Satura vietturis 1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375" y="341790"/>
            <a:ext cx="5386388" cy="4590094"/>
          </a:xfrm>
        </p:spPr>
      </p:pic>
    </p:spTree>
    <p:extLst>
      <p:ext uri="{BB962C8B-B14F-4D97-AF65-F5344CB8AC3E}">
        <p14:creationId xmlns:p14="http://schemas.microsoft.com/office/powerpoint/2010/main" val="42368976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v-LV" sz="40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Ieguldījumi piekrastes infrastruktūrā</a:t>
            </a:r>
          </a:p>
        </p:txBody>
      </p:sp>
      <p:sp>
        <p:nvSpPr>
          <p:cNvPr id="3" name="Satura vietturis 2"/>
          <p:cNvSpPr>
            <a:spLocks noGrp="1"/>
          </p:cNvSpPr>
          <p:nvPr>
            <p:ph sz="half" idx="1"/>
          </p:nvPr>
        </p:nvSpPr>
        <p:spPr>
          <a:xfrm>
            <a:off x="838200" y="1690688"/>
            <a:ext cx="4062413" cy="4486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b="1" dirty="0">
                <a:cs typeface="Times New Roman" panose="02020603050405020304" pitchFamily="18" charset="0"/>
              </a:rPr>
              <a:t>Sakārtoti</a:t>
            </a:r>
            <a:r>
              <a:rPr lang="lv-LV" dirty="0"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lv-LV" dirty="0">
                <a:cs typeface="Times New Roman" panose="02020603050405020304" pitchFamily="18" charset="0"/>
              </a:rPr>
              <a:t>ielas, ceļi, laukumi,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lv-LV" dirty="0">
                <a:cs typeface="Times New Roman" panose="02020603050405020304" pitchFamily="18" charset="0"/>
              </a:rPr>
              <a:t>publiskās piekļuves jūrai, laivu piestātne </a:t>
            </a:r>
          </a:p>
          <a:p>
            <a:pPr marL="0" indent="0" algn="ctr">
              <a:buNone/>
            </a:pPr>
            <a:r>
              <a:rPr lang="lv-LV" dirty="0">
                <a:cs typeface="Times New Roman" panose="02020603050405020304" pitchFamily="18" charset="0"/>
              </a:rPr>
              <a:t>Kopā </a:t>
            </a:r>
            <a:r>
              <a:rPr lang="lv-LV" b="1" dirty="0">
                <a:cs typeface="Times New Roman" panose="02020603050405020304" pitchFamily="18" charset="0"/>
              </a:rPr>
              <a:t>24 objekti</a:t>
            </a:r>
            <a:endParaRPr lang="lv-LV" b="1" dirty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v-LV" b="1" dirty="0">
                <a:cs typeface="Times New Roman" panose="02020603050405020304" pitchFamily="18" charset="0"/>
              </a:rPr>
              <a:t>Kopējā summa: </a:t>
            </a:r>
          </a:p>
          <a:p>
            <a:pPr marL="0" indent="0" algn="ctr">
              <a:buNone/>
            </a:pPr>
            <a:r>
              <a:rPr lang="lv-LV" b="1" dirty="0">
                <a:cs typeface="Times New Roman" panose="02020603050405020304" pitchFamily="18" charset="0"/>
              </a:rPr>
              <a:t>2 797 518,7 EUR</a:t>
            </a:r>
          </a:p>
          <a:p>
            <a:pPr marL="0" indent="0">
              <a:buNone/>
            </a:pPr>
            <a:r>
              <a:rPr lang="lv-LV" b="1" dirty="0">
                <a:cs typeface="Times New Roman" panose="02020603050405020304" pitchFamily="18" charset="0"/>
              </a:rPr>
              <a:t>Projektu skaits: 18 </a:t>
            </a:r>
          </a:p>
        </p:txBody>
      </p:sp>
      <p:pic>
        <p:nvPicPr>
          <p:cNvPr id="8" name="Satura vietturis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8000" y="1690689"/>
            <a:ext cx="6125800" cy="4486274"/>
          </a:xfrm>
        </p:spPr>
      </p:pic>
    </p:spTree>
    <p:extLst>
      <p:ext uri="{BB962C8B-B14F-4D97-AF65-F5344CB8AC3E}">
        <p14:creationId xmlns:p14="http://schemas.microsoft.com/office/powerpoint/2010/main" val="1804064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776287" y="365125"/>
            <a:ext cx="10515600" cy="1325563"/>
          </a:xfr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lv-LV" sz="26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  <a:r>
              <a:rPr kumimoji="0" lang="lv-LV" sz="30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ievedceļu un ielu izbūve uz zivsaimniecības uzņēmumiem un piekrastes objektiem</a:t>
            </a:r>
            <a:endParaRPr lang="lv-LV" sz="4000" b="1" dirty="0">
              <a:solidFill>
                <a:schemeClr val="accent1">
                  <a:lumMod val="5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8824560" y="1690688"/>
            <a:ext cx="2467327" cy="4486275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lv-LV" sz="3200" dirty="0"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lv-LV" sz="2600" dirty="0">
                <a:cs typeface="Times New Roman" panose="02020603050405020304" pitchFamily="18" charset="0"/>
              </a:rPr>
              <a:t>pievedceļa pārbūve </a:t>
            </a:r>
            <a:r>
              <a:rPr lang="lv-LV" sz="2600" dirty="0" err="1">
                <a:cs typeface="Times New Roman" panose="02020603050405020304" pitchFamily="18" charset="0"/>
              </a:rPr>
              <a:t>Liepenē</a:t>
            </a:r>
            <a:r>
              <a:rPr lang="lv-LV" sz="2600" dirty="0"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lv-LV" sz="2600" dirty="0"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lv-LV" sz="2600" dirty="0">
                <a:cs typeface="Times New Roman" panose="02020603050405020304" pitchFamily="18" charset="0"/>
              </a:rPr>
              <a:t>Saules ielas pārbūve Klapkalnciemā</a:t>
            </a:r>
          </a:p>
        </p:txBody>
      </p:sp>
      <p:pic>
        <p:nvPicPr>
          <p:cNvPr id="10" name="Satura vietturis 9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13" r="19703"/>
          <a:stretch>
            <a:fillRect/>
          </a:stretch>
        </p:blipFill>
        <p:spPr>
          <a:xfrm>
            <a:off x="4626428" y="1811884"/>
            <a:ext cx="3907973" cy="4550136"/>
          </a:xfrm>
        </p:spPr>
      </p:pic>
      <p:pic>
        <p:nvPicPr>
          <p:cNvPr id="3" name="Attēls 2">
            <a:extLst>
              <a:ext uri="{FF2B5EF4-FFF2-40B4-BE49-F238E27FC236}">
                <a16:creationId xmlns:a16="http://schemas.microsoft.com/office/drawing/2014/main" id="{072C5CD8-345F-094B-2F2E-BA95374D5C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031" r="21940"/>
          <a:stretch>
            <a:fillRect/>
          </a:stretch>
        </p:blipFill>
        <p:spPr>
          <a:xfrm>
            <a:off x="85825" y="1811884"/>
            <a:ext cx="4370187" cy="455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9986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1D7A0193-8198-6351-3A28-BFA910E05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" y="365125"/>
            <a:ext cx="11897474" cy="854075"/>
          </a:xfrm>
        </p:spPr>
        <p:txBody>
          <a:bodyPr>
            <a:normAutofit fontScale="90000"/>
          </a:bodyPr>
          <a:lstStyle/>
          <a:p>
            <a:pPr algn="ctr"/>
            <a:r>
              <a:rPr lang="lv-LV" sz="4000" dirty="0">
                <a:latin typeface="+mn-lt"/>
                <a:cs typeface="Times New Roman" panose="02020603050405020304" pitchFamily="18" charset="0"/>
              </a:rPr>
              <a:t>Laivu piestātne Bērzciemā pirms un pēc projekta īstenošanas</a:t>
            </a:r>
            <a:br>
              <a:rPr lang="lv-LV" sz="4000" dirty="0">
                <a:latin typeface="+mn-lt"/>
                <a:cs typeface="Times New Roman" panose="02020603050405020304" pitchFamily="18" charset="0"/>
              </a:rPr>
            </a:br>
            <a:r>
              <a:rPr lang="lv-LV" sz="4000" dirty="0">
                <a:latin typeface="+mn-lt"/>
                <a:cs typeface="Times New Roman" panose="02020603050405020304" pitchFamily="18" charset="0"/>
              </a:rPr>
              <a:t>									</a:t>
            </a:r>
            <a:r>
              <a:rPr lang="lv-LV" sz="3100" i="1" dirty="0">
                <a:latin typeface="+mn-lt"/>
                <a:cs typeface="Times New Roman" panose="02020603050405020304" pitchFamily="18" charset="0"/>
              </a:rPr>
              <a:t>Tukuma novada PSV</a:t>
            </a:r>
            <a:endParaRPr lang="lv-LV" sz="4000" i="1" dirty="0"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6" name="Satura vietturis 5">
            <a:extLst>
              <a:ext uri="{FF2B5EF4-FFF2-40B4-BE49-F238E27FC236}">
                <a16:creationId xmlns:a16="http://schemas.microsoft.com/office/drawing/2014/main" id="{3F191EB5-572D-4F7F-9242-DEB18B9CAAC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07"/>
          <a:stretch>
            <a:fillRect/>
          </a:stretch>
        </p:blipFill>
        <p:spPr>
          <a:xfrm>
            <a:off x="133565" y="1443243"/>
            <a:ext cx="5606836" cy="4891475"/>
          </a:xfrm>
        </p:spPr>
      </p:pic>
      <p:pic>
        <p:nvPicPr>
          <p:cNvPr id="4" name="Satura vietturis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412" y="1443243"/>
            <a:ext cx="6015418" cy="4891475"/>
          </a:xfrm>
        </p:spPr>
      </p:pic>
    </p:spTree>
    <p:extLst>
      <p:ext uri="{BB962C8B-B14F-4D97-AF65-F5344CB8AC3E}">
        <p14:creationId xmlns:p14="http://schemas.microsoft.com/office/powerpoint/2010/main" val="35751710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ttēls 4">
            <a:extLst>
              <a:ext uri="{FF2B5EF4-FFF2-40B4-BE49-F238E27FC236}">
                <a16:creationId xmlns:a16="http://schemas.microsoft.com/office/drawing/2014/main" id="{980A7724-414A-83B0-DDB5-B0AA44EB9A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369" r="23055"/>
          <a:stretch>
            <a:fillRect/>
          </a:stretch>
        </p:blipFill>
        <p:spPr>
          <a:xfrm>
            <a:off x="8490856" y="0"/>
            <a:ext cx="3701144" cy="6842495"/>
          </a:xfrm>
          <a:prstGeom prst="rect">
            <a:avLst/>
          </a:prstGeom>
        </p:spPr>
      </p:pic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-1469572" y="15505"/>
            <a:ext cx="10515600" cy="1325563"/>
          </a:xfrm>
        </p:spPr>
        <p:txBody>
          <a:bodyPr/>
          <a:lstStyle/>
          <a:p>
            <a:pPr algn="ctr"/>
            <a:r>
              <a:rPr lang="lv-LV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Ostas</a:t>
            </a:r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598714" y="1451202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lv-LV" dirty="0">
                <a:cs typeface="Times New Roman" panose="02020603050405020304" pitchFamily="18" charset="0"/>
              </a:rPr>
              <a:t>Kopējais pieejamais publiskais finansējums ostām:</a:t>
            </a:r>
          </a:p>
          <a:p>
            <a:pPr marL="0" indent="0">
              <a:buNone/>
            </a:pPr>
            <a:r>
              <a:rPr lang="lv-LV" dirty="0">
                <a:cs typeface="Times New Roman" panose="02020603050405020304" pitchFamily="18" charset="0"/>
              </a:rPr>
              <a:t> </a:t>
            </a:r>
            <a:r>
              <a:rPr lang="lv-LV" b="1" dirty="0">
                <a:cs typeface="Times New Roman" panose="02020603050405020304" pitchFamily="18" charset="0"/>
              </a:rPr>
              <a:t>18 milj. EUR</a:t>
            </a:r>
          </a:p>
          <a:p>
            <a:pPr marL="0" indent="0">
              <a:buNone/>
            </a:pPr>
            <a:r>
              <a:rPr lang="lv-LV" dirty="0">
                <a:cs typeface="Times New Roman" panose="02020603050405020304" pitchFamily="18" charset="0"/>
              </a:rPr>
              <a:t>Apgūtais/ rezervētais  finansējums </a:t>
            </a:r>
            <a:r>
              <a:rPr lang="lv-LV" b="1" dirty="0">
                <a:cs typeface="Times New Roman" panose="02020603050405020304" pitchFamily="18" charset="0"/>
              </a:rPr>
              <a:t>72 %</a:t>
            </a:r>
          </a:p>
          <a:p>
            <a:pPr marL="0" indent="0">
              <a:buNone/>
            </a:pPr>
            <a:r>
              <a:rPr lang="lv-LV" b="1" dirty="0">
                <a:cs typeface="Times New Roman" panose="02020603050405020304" pitchFamily="18" charset="0"/>
              </a:rPr>
              <a:t>Projekti</a:t>
            </a:r>
            <a:r>
              <a:rPr lang="lv-LV" dirty="0">
                <a:cs typeface="Times New Roman" panose="02020603050405020304" pitchFamily="18" charset="0"/>
              </a:rPr>
              <a:t>: </a:t>
            </a:r>
          </a:p>
          <a:p>
            <a:r>
              <a:rPr lang="lv-LV" dirty="0">
                <a:cs typeface="Times New Roman" panose="02020603050405020304" pitchFamily="18" charset="0"/>
              </a:rPr>
              <a:t>piestātņu un kanālu malu stiprināšana;</a:t>
            </a:r>
          </a:p>
          <a:p>
            <a:r>
              <a:rPr lang="lv-LV" dirty="0">
                <a:cs typeface="Times New Roman" panose="02020603050405020304" pitchFamily="18" charset="0"/>
              </a:rPr>
              <a:t>ostu piebraucamo ceļu izbūve;</a:t>
            </a:r>
          </a:p>
          <a:p>
            <a:r>
              <a:rPr lang="lv-LV" dirty="0">
                <a:cs typeface="Times New Roman" panose="02020603050405020304" pitchFamily="18" charset="0"/>
              </a:rPr>
              <a:t>noliktavu, angāru, remontdarbnīcu būvniecība; </a:t>
            </a:r>
          </a:p>
          <a:p>
            <a:r>
              <a:rPr lang="lv-LV" dirty="0">
                <a:cs typeface="Times New Roman" panose="02020603050405020304" pitchFamily="18" charset="0"/>
              </a:rPr>
              <a:t>ostu apkalpojošās tehnikas iegāde;</a:t>
            </a:r>
          </a:p>
          <a:p>
            <a:r>
              <a:rPr lang="lv-LV" dirty="0">
                <a:cs typeface="Times New Roman" panose="02020603050405020304" pitchFamily="18" charset="0"/>
              </a:rPr>
              <a:t>zivju sūkņu, ledus ģeneratoru, boju un citu pamatlīdzekļu iegāde.</a:t>
            </a:r>
          </a:p>
        </p:txBody>
      </p:sp>
    </p:spTree>
    <p:extLst>
      <p:ext uri="{BB962C8B-B14F-4D97-AF65-F5344CB8AC3E}">
        <p14:creationId xmlns:p14="http://schemas.microsoft.com/office/powerpoint/2010/main" val="23672216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-120664" y="40802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lv-LV" sz="4000" dirty="0">
                <a:solidFill>
                  <a:schemeClr val="accent1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Starpvalstu sadarbības projekts  </a:t>
            </a:r>
            <a:br>
              <a:rPr lang="lv-LV" sz="4000" dirty="0">
                <a:solidFill>
                  <a:schemeClr val="accent1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</a:br>
            <a:r>
              <a:rPr lang="lv-LV" sz="4000" dirty="0">
                <a:solidFill>
                  <a:schemeClr val="accent1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«Zivsaimniecība ar nākotni!»</a:t>
            </a:r>
          </a:p>
        </p:txBody>
      </p:sp>
      <p:sp>
        <p:nvSpPr>
          <p:cNvPr id="3" name="Satura vietturis 2"/>
          <p:cNvSpPr>
            <a:spLocks noGrp="1"/>
          </p:cNvSpPr>
          <p:nvPr>
            <p:ph sz="half" idx="1"/>
          </p:nvPr>
        </p:nvSpPr>
        <p:spPr>
          <a:xfrm>
            <a:off x="544286" y="1838325"/>
            <a:ext cx="5475514" cy="4351338"/>
          </a:xfrm>
        </p:spPr>
        <p:txBody>
          <a:bodyPr>
            <a:normAutofit/>
          </a:bodyPr>
          <a:lstStyle/>
          <a:p>
            <a:endParaRPr lang="lv-LV" dirty="0"/>
          </a:p>
          <a:p>
            <a:pPr marL="0" indent="0">
              <a:buNone/>
            </a:pPr>
            <a:r>
              <a:rPr lang="lv-LV" b="1" dirty="0">
                <a:cs typeface="Times New Roman" panose="02020603050405020304" pitchFamily="18" charset="0"/>
              </a:rPr>
              <a:t>Projekta mērķis </a:t>
            </a:r>
            <a:r>
              <a:rPr lang="lv-LV" dirty="0">
                <a:cs typeface="Times New Roman" panose="02020603050405020304" pitchFamily="18" charset="0"/>
              </a:rPr>
              <a:t>ir veicināt piekrastes zvejnieku un zivju pārstrādātāju uzņēmumu attīstību, meklējot jaunus risinājumus darbības efektivitātes, kapacitātes un konkurētspējas uzlabošanai.</a:t>
            </a:r>
          </a:p>
          <a:p>
            <a:pPr marL="0" indent="0">
              <a:buNone/>
            </a:pPr>
            <a:r>
              <a:rPr lang="lv-LV" dirty="0">
                <a:cs typeface="Times New Roman" panose="02020603050405020304" pitchFamily="18" charset="0"/>
              </a:rPr>
              <a:t>Kopprojekta summa </a:t>
            </a:r>
          </a:p>
          <a:p>
            <a:pPr marL="0" indent="0">
              <a:buNone/>
            </a:pPr>
            <a:r>
              <a:rPr lang="lv-LV" b="1" dirty="0">
                <a:cs typeface="Times New Roman" panose="02020603050405020304" pitchFamily="18" charset="0"/>
              </a:rPr>
              <a:t>50 882,28 </a:t>
            </a:r>
            <a:r>
              <a:rPr lang="lv-LV" dirty="0">
                <a:cs typeface="Times New Roman" panose="02020603050405020304" pitchFamily="18" charset="0"/>
              </a:rPr>
              <a:t>EUR</a:t>
            </a:r>
          </a:p>
        </p:txBody>
      </p:sp>
      <p:pic>
        <p:nvPicPr>
          <p:cNvPr id="11" name="Attēls 10">
            <a:extLst>
              <a:ext uri="{FF2B5EF4-FFF2-40B4-BE49-F238E27FC236}">
                <a16:creationId xmlns:a16="http://schemas.microsoft.com/office/drawing/2014/main" id="{1EC9EDB6-1C25-F9CA-C001-F0B68A52B6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278" r="17866" b="3578"/>
          <a:stretch>
            <a:fillRect/>
          </a:stretch>
        </p:blipFill>
        <p:spPr>
          <a:xfrm>
            <a:off x="5810913" y="3713355"/>
            <a:ext cx="6165496" cy="30040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Attēls 6">
            <a:extLst>
              <a:ext uri="{FF2B5EF4-FFF2-40B4-BE49-F238E27FC236}">
                <a16:creationId xmlns:a16="http://schemas.microsoft.com/office/drawing/2014/main" id="{28E1FD51-ADD2-E8A6-4177-889310549A1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9107"/>
          <a:stretch>
            <a:fillRect/>
          </a:stretch>
        </p:blipFill>
        <p:spPr>
          <a:xfrm>
            <a:off x="8686799" y="681037"/>
            <a:ext cx="3416273" cy="31557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903381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v-LV" sz="4000" dirty="0">
                <a:solidFill>
                  <a:schemeClr val="accent1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«Zivsaimniecība ar nākotni!»</a:t>
            </a:r>
          </a:p>
        </p:txBody>
      </p:sp>
      <p:sp>
        <p:nvSpPr>
          <p:cNvPr id="3" name="Satura vietturis 2"/>
          <p:cNvSpPr>
            <a:spLocks noGrp="1"/>
          </p:cNvSpPr>
          <p:nvPr>
            <p:ph sz="half" idx="1"/>
          </p:nvPr>
        </p:nvSpPr>
        <p:spPr>
          <a:xfrm>
            <a:off x="336395" y="1713844"/>
            <a:ext cx="5181600" cy="4351338"/>
          </a:xfrm>
        </p:spPr>
        <p:txBody>
          <a:bodyPr/>
          <a:lstStyle/>
          <a:p>
            <a:pPr marL="0" indent="0">
              <a:buNone/>
            </a:pPr>
            <a:r>
              <a:rPr lang="lv-LV" dirty="0">
                <a:cs typeface="Times New Roman" panose="02020603050405020304" pitchFamily="18" charset="0"/>
              </a:rPr>
              <a:t>Kopprojekta  </a:t>
            </a:r>
            <a:r>
              <a:rPr lang="lv-LV" b="1" dirty="0">
                <a:cs typeface="Times New Roman" panose="02020603050405020304" pitchFamily="18" charset="0"/>
              </a:rPr>
              <a:t>Partneri:</a:t>
            </a:r>
          </a:p>
          <a:p>
            <a:r>
              <a:rPr lang="lv-LV" dirty="0">
                <a:cs typeface="Times New Roman" panose="02020603050405020304" pitchFamily="18" charset="0"/>
              </a:rPr>
              <a:t>LV Vadošais partneris - </a:t>
            </a:r>
            <a:r>
              <a:rPr lang="lv-LV" b="1" dirty="0">
                <a:cs typeface="Times New Roman" panose="02020603050405020304" pitchFamily="18" charset="0"/>
              </a:rPr>
              <a:t>«Partnerība Laukiem un Jūrai»</a:t>
            </a:r>
          </a:p>
          <a:p>
            <a:r>
              <a:rPr lang="lv-LV" dirty="0">
                <a:cs typeface="Times New Roman" panose="02020603050405020304" pitchFamily="18" charset="0"/>
              </a:rPr>
              <a:t>sadarbības partneris b-ba </a:t>
            </a:r>
            <a:r>
              <a:rPr lang="lv-LV" b="1" dirty="0">
                <a:cs typeface="Times New Roman" panose="02020603050405020304" pitchFamily="18" charset="0"/>
              </a:rPr>
              <a:t>«</a:t>
            </a:r>
            <a:r>
              <a:rPr lang="lv-LV" b="1" dirty="0" err="1">
                <a:cs typeface="Times New Roman" panose="02020603050405020304" pitchFamily="18" charset="0"/>
              </a:rPr>
              <a:t>Ziemeļkurzemes</a:t>
            </a:r>
            <a:r>
              <a:rPr lang="lv-LV" b="1" dirty="0">
                <a:cs typeface="Times New Roman" panose="02020603050405020304" pitchFamily="18" charset="0"/>
              </a:rPr>
              <a:t> biznesa asociācija»</a:t>
            </a:r>
          </a:p>
          <a:p>
            <a:r>
              <a:rPr lang="lv-LV" dirty="0">
                <a:cs typeface="Times New Roman" panose="02020603050405020304" pitchFamily="18" charset="0"/>
              </a:rPr>
              <a:t>sadarbības partneri Somijā: </a:t>
            </a:r>
            <a:r>
              <a:rPr lang="lv-LV" b="1" dirty="0">
                <a:cs typeface="Times New Roman" panose="02020603050405020304" pitchFamily="18" charset="0"/>
              </a:rPr>
              <a:t>ZVRG «</a:t>
            </a:r>
            <a:r>
              <a:rPr lang="lv-LV" b="1" dirty="0" err="1">
                <a:cs typeface="Times New Roman" panose="02020603050405020304" pitchFamily="18" charset="0"/>
              </a:rPr>
              <a:t>Oulun</a:t>
            </a:r>
            <a:r>
              <a:rPr lang="lv-LV" b="1" dirty="0">
                <a:cs typeface="Times New Roman" panose="02020603050405020304" pitchFamily="18" charset="0"/>
              </a:rPr>
              <a:t> </a:t>
            </a:r>
            <a:r>
              <a:rPr lang="lv-LV" b="1" dirty="0" err="1">
                <a:cs typeface="Times New Roman" panose="02020603050405020304" pitchFamily="18" charset="0"/>
              </a:rPr>
              <a:t>Seud</a:t>
            </a:r>
            <a:r>
              <a:rPr lang="lv-LV" b="1" dirty="0">
                <a:cs typeface="Times New Roman" panose="02020603050405020304" pitchFamily="18" charset="0"/>
              </a:rPr>
              <a:t>» </a:t>
            </a:r>
            <a:r>
              <a:rPr lang="lv-LV" dirty="0">
                <a:cs typeface="Times New Roman" panose="02020603050405020304" pitchFamily="18" charset="0"/>
              </a:rPr>
              <a:t> un  </a:t>
            </a:r>
            <a:r>
              <a:rPr lang="lv-LV" b="1" dirty="0">
                <a:cs typeface="Times New Roman" panose="02020603050405020304" pitchFamily="18" charset="0"/>
              </a:rPr>
              <a:t>«</a:t>
            </a:r>
            <a:r>
              <a:rPr lang="lv-LV" b="1" dirty="0" err="1">
                <a:cs typeface="Times New Roman" panose="02020603050405020304" pitchFamily="18" charset="0"/>
              </a:rPr>
              <a:t>Leader</a:t>
            </a:r>
            <a:r>
              <a:rPr lang="lv-LV" b="1" dirty="0">
                <a:cs typeface="Times New Roman" panose="02020603050405020304" pitchFamily="18" charset="0"/>
              </a:rPr>
              <a:t> </a:t>
            </a:r>
            <a:r>
              <a:rPr lang="lv-LV" b="1" dirty="0" err="1">
                <a:cs typeface="Times New Roman" panose="02020603050405020304" pitchFamily="18" charset="0"/>
              </a:rPr>
              <a:t>ry</a:t>
            </a:r>
            <a:r>
              <a:rPr lang="lv-LV" b="1" dirty="0">
                <a:cs typeface="Times New Roman" panose="02020603050405020304" pitchFamily="18" charset="0"/>
              </a:rPr>
              <a:t>».</a:t>
            </a:r>
          </a:p>
        </p:txBody>
      </p:sp>
      <p:pic>
        <p:nvPicPr>
          <p:cNvPr id="6" name="Satura vietturis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5790" y="1987826"/>
            <a:ext cx="6170775" cy="3803374"/>
          </a:xfrm>
        </p:spPr>
      </p:pic>
    </p:spTree>
    <p:extLst>
      <p:ext uri="{BB962C8B-B14F-4D97-AF65-F5344CB8AC3E}">
        <p14:creationId xmlns:p14="http://schemas.microsoft.com/office/powerpoint/2010/main" val="23864639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-968829" y="256268"/>
            <a:ext cx="10515600" cy="1325563"/>
          </a:xfrm>
        </p:spPr>
        <p:txBody>
          <a:bodyPr/>
          <a:lstStyle/>
          <a:p>
            <a:pPr algn="ctr"/>
            <a:r>
              <a:rPr lang="lv-LV" dirty="0">
                <a:solidFill>
                  <a:schemeClr val="accent1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Ieceres un vajadzības nākotnē</a:t>
            </a:r>
          </a:p>
        </p:txBody>
      </p:sp>
      <p:sp>
        <p:nvSpPr>
          <p:cNvPr id="3" name="Satura vietturis 2"/>
          <p:cNvSpPr>
            <a:spLocks noGrp="1"/>
          </p:cNvSpPr>
          <p:nvPr>
            <p:ph sz="half" idx="1"/>
          </p:nvPr>
        </p:nvSpPr>
        <p:spPr>
          <a:xfrm>
            <a:off x="620485" y="1581830"/>
            <a:ext cx="6305550" cy="4895169"/>
          </a:xfrm>
        </p:spPr>
        <p:txBody>
          <a:bodyPr>
            <a:normAutofit/>
          </a:bodyPr>
          <a:lstStyle/>
          <a:p>
            <a:r>
              <a:rPr lang="lv-LV" dirty="0">
                <a:cs typeface="Times New Roman" panose="02020603050405020304" pitchFamily="18" charset="0"/>
              </a:rPr>
              <a:t>Piekrastes zvejas pievienotās vērtības radīšana</a:t>
            </a:r>
          </a:p>
          <a:p>
            <a:r>
              <a:rPr lang="lv-LV" dirty="0">
                <a:cs typeface="Times New Roman" panose="02020603050405020304" pitchFamily="18" charset="0"/>
              </a:rPr>
              <a:t>Piekrastes zvejas modernizēšana – roku darba atvieglošana</a:t>
            </a:r>
          </a:p>
          <a:p>
            <a:r>
              <a:rPr lang="lv-LV" dirty="0">
                <a:cs typeface="Times New Roman" panose="02020603050405020304" pitchFamily="18" charset="0"/>
              </a:rPr>
              <a:t>Zvejnieku kooperācija</a:t>
            </a:r>
          </a:p>
          <a:p>
            <a:r>
              <a:rPr lang="lv-LV" dirty="0">
                <a:cs typeface="Times New Roman" panose="02020603050405020304" pitchFamily="18" charset="0"/>
              </a:rPr>
              <a:t>Ieguldījumi zivju krājumu atjaunošanā</a:t>
            </a:r>
          </a:p>
          <a:p>
            <a:r>
              <a:rPr lang="lv-LV" dirty="0">
                <a:cs typeface="Times New Roman" panose="02020603050405020304" pitchFamily="18" charset="0"/>
              </a:rPr>
              <a:t>Dzīves kvalitātes uzlabošana piekrastē – jaunu pakalpojumu radīšana</a:t>
            </a:r>
          </a:p>
          <a:p>
            <a:r>
              <a:rPr lang="lv-LV" dirty="0">
                <a:cs typeface="Times New Roman" panose="02020603050405020304" pitchFamily="18" charset="0"/>
              </a:rPr>
              <a:t>Radīt vidi, kurā zvejnieka profesija kļūst pievilcīga un saistoša</a:t>
            </a:r>
          </a:p>
        </p:txBody>
      </p:sp>
      <p:pic>
        <p:nvPicPr>
          <p:cNvPr id="7" name="Attēls 6">
            <a:extLst>
              <a:ext uri="{FF2B5EF4-FFF2-40B4-BE49-F238E27FC236}">
                <a16:creationId xmlns:a16="http://schemas.microsoft.com/office/drawing/2014/main" id="{B703A70C-F5B0-D084-D727-D1C027A336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817" y="1043970"/>
            <a:ext cx="3126241" cy="55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8478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3179EDFC-3972-A34E-4A9D-6312D2F890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913"/>
          <a:stretch>
            <a:fillRect/>
          </a:stretch>
        </p:blipFill>
        <p:spPr>
          <a:xfrm>
            <a:off x="587828" y="1253672"/>
            <a:ext cx="10080171" cy="5901008"/>
          </a:xfrm>
          <a:prstGeom prst="rect">
            <a:avLst/>
          </a:prstGeom>
        </p:spPr>
      </p:pic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 rot="5400000">
            <a:off x="5746616" y="-2217827"/>
            <a:ext cx="1359916" cy="5799201"/>
          </a:xfrm>
        </p:spPr>
        <p:txBody>
          <a:bodyPr vert="vert270">
            <a:normAutofit/>
          </a:bodyPr>
          <a:lstStyle/>
          <a:p>
            <a:pPr algn="l"/>
            <a:r>
              <a:rPr lang="lv-LV" sz="4400" dirty="0">
                <a:solidFill>
                  <a:schemeClr val="accent3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Paldies par uzmanību!</a:t>
            </a:r>
          </a:p>
        </p:txBody>
      </p:sp>
      <p:pic>
        <p:nvPicPr>
          <p:cNvPr id="3" name="Attēls 2">
            <a:extLst>
              <a:ext uri="{FF2B5EF4-FFF2-40B4-BE49-F238E27FC236}">
                <a16:creationId xmlns:a16="http://schemas.microsoft.com/office/drawing/2014/main" id="{25B30D96-6C15-2C27-BFC4-57C5BFC6EB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4743" y="5130867"/>
            <a:ext cx="3237257" cy="1725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9386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1472</TotalTime>
  <Words>729</Words>
  <Application>Microsoft Office PowerPoint</Application>
  <PresentationFormat>Widescreen</PresentationFormat>
  <Paragraphs>139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Calibri</vt:lpstr>
      <vt:lpstr>Calibri Light</vt:lpstr>
      <vt:lpstr>Quattrocento Sans</vt:lpstr>
      <vt:lpstr>Times New Roman</vt:lpstr>
      <vt:lpstr>Wingdings</vt:lpstr>
      <vt:lpstr>Office dizains</vt:lpstr>
      <vt:lpstr>Sabiedrības virzītas vietējās attīstības loma zivsaimniecības attīstībā</vt:lpstr>
      <vt:lpstr>Zivsaimniecības vietējās rīcības grupas (ZVRG), kas īsteno SVVA</vt:lpstr>
      <vt:lpstr>Piekrastes attīstībai pieejamais finansējums no EJZAF SVVA  2024. -2027.g</vt:lpstr>
      <vt:lpstr>Atbalsts zvejnieku pamatdarbības attīstībai</vt:lpstr>
      <vt:lpstr>PowerPoint Presentation</vt:lpstr>
      <vt:lpstr>PowerPoint Presentation</vt:lpstr>
      <vt:lpstr>PowerPoint Presentation</vt:lpstr>
      <vt:lpstr>Atbalsts piekrastes zvejas pievienotās vērtības radīšanai un realizācijai</vt:lpstr>
      <vt:lpstr>PowerPoint Presentation</vt:lpstr>
      <vt:lpstr>PowerPoint Presentation</vt:lpstr>
      <vt:lpstr>Iekārtas nēģu produkcijas pārstrādei SIA «Krupis» Carnikavā</vt:lpstr>
      <vt:lpstr>PowerPoint Presentation</vt:lpstr>
      <vt:lpstr>Ar zivsaimniecību nesaistīta uzņēmējdarbība piekrastē </vt:lpstr>
      <vt:lpstr>  Tūrisms piekrastē</vt:lpstr>
      <vt:lpstr>PowerPoint Presentation</vt:lpstr>
      <vt:lpstr>Ūdens un dabas tūrisma attīstība un inovatīvu pakalpojumu izveide  SIA «Boards You» Carnikavā</vt:lpstr>
      <vt:lpstr>Ieguldījumi piekrastes infrastruktūrā</vt:lpstr>
      <vt:lpstr>Pievedceļu un ielu izbūve uz zivsaimniecības uzņēmumiem un piekrastes objektiem</vt:lpstr>
      <vt:lpstr>Laivu piestātne Bērzciemā pirms un pēc projekta īstenošanas          Tukuma novada PSV</vt:lpstr>
      <vt:lpstr>Ostas</vt:lpstr>
      <vt:lpstr>Starpvalstu sadarbības projekts   «Zivsaimniecība ar nākotni!»</vt:lpstr>
      <vt:lpstr>«Zivsaimniecība ar nākotni!»</vt:lpstr>
      <vt:lpstr>Ieceres un vajadzības nākotnē</vt:lpstr>
      <vt:lpstr>Paldies par uzmanību!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Bērzciema osta pirms un pēc projekta īstenošanas</dc:title>
  <dc:creator>Ilze Turka</dc:creator>
  <cp:lastModifiedBy>Kristaps Gramanis</cp:lastModifiedBy>
  <cp:revision>98</cp:revision>
  <dcterms:created xsi:type="dcterms:W3CDTF">2025-10-21T12:10:36Z</dcterms:created>
  <dcterms:modified xsi:type="dcterms:W3CDTF">2025-11-05T16:10:48Z</dcterms:modified>
</cp:coreProperties>
</file>