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1" r:id="rId4"/>
  </p:sldMasterIdLst>
  <p:sldIdLst>
    <p:sldId id="257" r:id="rId5"/>
    <p:sldId id="260" r:id="rId6"/>
    <p:sldId id="295" r:id="rId7"/>
    <p:sldId id="300" r:id="rId8"/>
    <p:sldId id="299" r:id="rId9"/>
    <p:sldId id="298" r:id="rId10"/>
    <p:sldId id="269" r:id="rId11"/>
    <p:sldId id="301" r:id="rId12"/>
    <p:sldId id="302" r:id="rId13"/>
    <p:sldId id="28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19" autoAdjust="0"/>
  </p:normalViewPr>
  <p:slideViewPr>
    <p:cSldViewPr snapToGrid="0">
      <p:cViewPr varScale="1">
        <p:scale>
          <a:sx n="95" d="100"/>
          <a:sy n="95" d="100"/>
        </p:scale>
        <p:origin x="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ED291B17-9318-49DB-B28B-6E5994AE9581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06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949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796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600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738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87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169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884F1-FFEA-405F-9602-3DCA865EDA4E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29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9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87237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86860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9413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2120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02488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7334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45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8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D291B17-9318-49DB-B28B-6E5994AE9581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78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/>
              <a:t>Latvijas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5138" y="1807720"/>
            <a:ext cx="8825658" cy="1388561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lv-LV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kvakultūr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šodien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rīt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6293088"/>
            <a:ext cx="10993546" cy="46823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lv-LV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.11.202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9784" y="4168920"/>
            <a:ext cx="4963586" cy="21641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1194" y="5092759"/>
            <a:ext cx="36343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Latvijas zivju audzētāju asociācija</a:t>
            </a:r>
          </a:p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Mārcis Ziņģis</a:t>
            </a:r>
          </a:p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26468445</a:t>
            </a:r>
          </a:p>
          <a:p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zingismarcis@inbox.lv</a:t>
            </a:r>
          </a:p>
        </p:txBody>
      </p:sp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4710" y="807307"/>
            <a:ext cx="93185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Latvijas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zivju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audzētāju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asociācija</a:t>
            </a:r>
            <a:endParaRPr lang="lv-LV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465" y="2967335"/>
            <a:ext cx="1171506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Šobrīd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apvieno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13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ekonomiski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aktīvus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akvakultūras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uzņēmumus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(20%, 2024)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Realizācija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550,5t (74%, 2024)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Galvenā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produkcija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karpas (~70% no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savas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produkcijas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&gt;80% no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kopējā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valstī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izaudzēto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realizēto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karpu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2024)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Apsaimnieko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~3000ha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dīķu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platības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(~52%, 2024)</a:t>
            </a:r>
            <a:endParaRPr lang="lv-LV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388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Ražošanas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raksturojums</a:t>
            </a:r>
            <a:endParaRPr lang="lv-LV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3" y="2765479"/>
            <a:ext cx="8761412" cy="3507418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Pēc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veida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dīķi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&gt;90%, RAS ~40%</a:t>
            </a:r>
          </a:p>
          <a:p>
            <a:pPr>
              <a:buClrTx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70%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pilna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cikla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audzēšana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30%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uzņēmumu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veic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produkcijas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pirmapstrādi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vai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apstrādi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30%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uzņēmumu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galvenais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realizācijas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veids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makšķerēšana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30%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uzņēmumi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nodrošina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produkcijas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realizāciju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visu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gadu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Mazuntirdzniecība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vairumtirdniecība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pārstrāde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makšķerēšanas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pakalpojums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eksports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(&lt;10%),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zivju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mazuļi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Nodarbinātība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 ~60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pamat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un 30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sezonas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darbinieki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383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ED521-1D3A-7011-DA32-84CDAF959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Dīķu</a:t>
            </a:r>
            <a:r>
              <a:rPr lang="en-US" b="1" dirty="0"/>
              <a:t> </a:t>
            </a:r>
            <a:r>
              <a:rPr lang="en-US" b="1" dirty="0" err="1"/>
              <a:t>produkcija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4BBB2-9938-A666-5D79-490926ACC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b="1" dirty="0"/>
              <a:t>Pamatprodukcija, dīķa </a:t>
            </a:r>
            <a:r>
              <a:rPr lang="lv-LV" b="1" dirty="0" err="1"/>
              <a:t>ziv</a:t>
            </a:r>
            <a:r>
              <a:rPr lang="en-US" b="1" dirty="0"/>
              <a:t>is</a:t>
            </a:r>
            <a:r>
              <a:rPr lang="lv-LV" b="1" dirty="0"/>
              <a:t> (kar</a:t>
            </a:r>
            <a:r>
              <a:rPr lang="en-US" b="1" dirty="0"/>
              <a:t>pas</a:t>
            </a:r>
            <a:r>
              <a:rPr lang="lv-LV" b="1" dirty="0"/>
              <a:t>) ir dabiska produkcija no dabiskas vides apstākļiem</a:t>
            </a:r>
            <a:r>
              <a:rPr lang="en-US" b="1" dirty="0"/>
              <a:t> (90% </a:t>
            </a:r>
            <a:r>
              <a:rPr lang="en-US" b="1" dirty="0" err="1"/>
              <a:t>uzņēmumu</a:t>
            </a:r>
            <a:r>
              <a:rPr lang="en-US" b="1" dirty="0"/>
              <a:t> </a:t>
            </a:r>
            <a:r>
              <a:rPr lang="en-US" b="1" dirty="0" err="1"/>
              <a:t>audzē</a:t>
            </a:r>
            <a:r>
              <a:rPr lang="en-US" b="1" dirty="0"/>
              <a:t> </a:t>
            </a:r>
            <a:r>
              <a:rPr lang="en-US" b="1" dirty="0" err="1"/>
              <a:t>ekstensīvi</a:t>
            </a:r>
            <a:r>
              <a:rPr lang="en-US" b="1" dirty="0"/>
              <a:t> </a:t>
            </a:r>
            <a:r>
              <a:rPr lang="en-US" b="1" dirty="0" err="1"/>
              <a:t>vai</a:t>
            </a:r>
            <a:r>
              <a:rPr lang="en-US" b="1" dirty="0"/>
              <a:t> </a:t>
            </a:r>
            <a:r>
              <a:rPr lang="en-US" b="1" dirty="0" err="1"/>
              <a:t>pusintensīvi</a:t>
            </a:r>
            <a:r>
              <a:rPr lang="en-US" b="1" dirty="0"/>
              <a:t>, </a:t>
            </a:r>
            <a:r>
              <a:rPr lang="en-US" b="1" dirty="0" err="1"/>
              <a:t>videi</a:t>
            </a:r>
            <a:r>
              <a:rPr lang="en-US" b="1" dirty="0"/>
              <a:t> </a:t>
            </a:r>
            <a:r>
              <a:rPr lang="en-US" b="1" dirty="0" err="1"/>
              <a:t>draudzīgi</a:t>
            </a:r>
            <a:r>
              <a:rPr lang="en-US" b="1" dirty="0"/>
              <a:t>)</a:t>
            </a:r>
            <a:r>
              <a:rPr lang="lv-LV" b="1" dirty="0"/>
              <a:t> </a:t>
            </a:r>
            <a:endParaRPr lang="en-US" b="1" dirty="0"/>
          </a:p>
          <a:p>
            <a:r>
              <a:rPr lang="lv-LV" b="1" dirty="0"/>
              <a:t>Vairāku zivju audzētavu dīķu teritorijas atrodas </a:t>
            </a:r>
            <a:r>
              <a:rPr lang="lv-LV" b="1" dirty="0" err="1"/>
              <a:t>Natura</a:t>
            </a:r>
            <a:r>
              <a:rPr lang="lv-LV" b="1" dirty="0"/>
              <a:t> 2000 lieguma teritorijā</a:t>
            </a:r>
            <a:r>
              <a:rPr lang="en-US" b="1" dirty="0"/>
              <a:t>s</a:t>
            </a:r>
            <a:r>
              <a:rPr lang="lv-LV" b="1" dirty="0"/>
              <a:t> </a:t>
            </a:r>
            <a:endParaRPr lang="en-US" b="1" dirty="0"/>
          </a:p>
          <a:p>
            <a:r>
              <a:rPr lang="lv-LV" b="1" dirty="0"/>
              <a:t>Zivju audzēšanas dīķu teritorijā ir izveidojies labvēlīgs biotops daudzu putnu un dzīvnieku sugu dzīvošanai</a:t>
            </a:r>
            <a:r>
              <a:rPr lang="en-US" b="1" dirty="0"/>
              <a:t>. </a:t>
            </a:r>
            <a:r>
              <a:rPr lang="en-US" b="1" dirty="0" err="1"/>
              <a:t>Ekosistēmas</a:t>
            </a:r>
            <a:r>
              <a:rPr lang="en-US" b="1" dirty="0"/>
              <a:t> </a:t>
            </a:r>
            <a:r>
              <a:rPr lang="en-US" b="1" dirty="0" err="1"/>
              <a:t>pakalpojums</a:t>
            </a:r>
            <a:endParaRPr lang="en-US" b="1" dirty="0"/>
          </a:p>
          <a:p>
            <a:r>
              <a:rPr lang="lv-LV" b="1" dirty="0"/>
              <a:t>Iegūtā produkcija ir Latvijas izcelsmes veselīgs produkts, kam barošanai tiek izmantota dabiskā barība un graudi, bet mākslīgi ražotu granulēto barību izmanto tikai agrīnajās audzēšanas stadijās 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33758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1ABA8-320E-5ABD-FC07-E97B0760E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55912"/>
            <a:ext cx="8761413" cy="706964"/>
          </a:xfrm>
        </p:spPr>
        <p:txBody>
          <a:bodyPr/>
          <a:lstStyle/>
          <a:p>
            <a:pPr algn="ctr"/>
            <a:r>
              <a:rPr lang="en-US" b="1" dirty="0" err="1"/>
              <a:t>Realizētās</a:t>
            </a:r>
            <a:r>
              <a:rPr lang="en-US" b="1" dirty="0"/>
              <a:t> </a:t>
            </a:r>
            <a:r>
              <a:rPr lang="en-US" b="1" dirty="0" err="1"/>
              <a:t>akvakultūras</a:t>
            </a:r>
            <a:r>
              <a:rPr lang="en-US" b="1" dirty="0"/>
              <a:t> </a:t>
            </a:r>
            <a:r>
              <a:rPr lang="en-US" b="1" dirty="0" err="1"/>
              <a:t>produkcijas</a:t>
            </a:r>
            <a:r>
              <a:rPr lang="en-US" b="1" dirty="0"/>
              <a:t> </a:t>
            </a:r>
            <a:r>
              <a:rPr lang="en-US" b="1" dirty="0" err="1"/>
              <a:t>apjoms</a:t>
            </a:r>
            <a:r>
              <a:rPr lang="en-US" b="1" dirty="0"/>
              <a:t> 2007. – 2024. </a:t>
            </a:r>
            <a:r>
              <a:rPr lang="en-US" b="1" dirty="0" err="1"/>
              <a:t>gadā</a:t>
            </a:r>
            <a:r>
              <a:rPr lang="en-US" b="1" dirty="0"/>
              <a:t>, </a:t>
            </a:r>
            <a:r>
              <a:rPr lang="en-US" b="1" dirty="0" err="1"/>
              <a:t>tonnas</a:t>
            </a:r>
            <a:endParaRPr lang="en-US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F61E21-0F95-E339-4AD1-706000D31F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4307" y="2342181"/>
            <a:ext cx="9643386" cy="451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409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F846E-A20D-55F5-179C-A279DC6BE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Realizētās</a:t>
            </a:r>
            <a:r>
              <a:rPr lang="en-US" sz="3200" b="1" dirty="0"/>
              <a:t> </a:t>
            </a:r>
            <a:r>
              <a:rPr lang="en-US" sz="3200" b="1" dirty="0" err="1"/>
              <a:t>akvakultūras</a:t>
            </a:r>
            <a:r>
              <a:rPr lang="en-US" sz="3200" b="1" dirty="0"/>
              <a:t> </a:t>
            </a:r>
            <a:r>
              <a:rPr lang="en-US" sz="3200" b="1" dirty="0" err="1"/>
              <a:t>produkcijas</a:t>
            </a:r>
            <a:r>
              <a:rPr lang="en-US" sz="3200" b="1" dirty="0"/>
              <a:t> </a:t>
            </a:r>
            <a:r>
              <a:rPr lang="en-US" sz="3200" b="1" dirty="0" err="1"/>
              <a:t>apjoms</a:t>
            </a:r>
            <a:r>
              <a:rPr lang="en-US" sz="3200" b="1" dirty="0"/>
              <a:t> 2007. – 2024. </a:t>
            </a:r>
            <a:r>
              <a:rPr lang="en-US" sz="3200" b="1" dirty="0" err="1"/>
              <a:t>gadā</a:t>
            </a:r>
            <a:r>
              <a:rPr lang="en-US" sz="3200" b="1" dirty="0"/>
              <a:t>, % </a:t>
            </a:r>
            <a:r>
              <a:rPr lang="en-US" sz="3200" b="1" dirty="0" err="1"/>
              <a:t>sadalījums</a:t>
            </a:r>
            <a:endParaRPr lang="en-US" sz="32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67E712-4EAB-A97D-F8B6-EF19DA3902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90" y="2325950"/>
            <a:ext cx="9448619" cy="439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05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45561-2EB2-4ED3-9688-8F45FB7D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Tirgus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situācija</a:t>
            </a:r>
            <a:endParaRPr lang="lv-LV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209F1-80E1-4760-8EBD-B9050F303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3113902"/>
            <a:ext cx="8761412" cy="2905897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Stagnējoša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>
              <a:buClrTx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Importētās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produkcijas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ietekme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Sezonāls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piedāvājums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Pirmapstrāde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pārstrāde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lv-LV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077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ED423-113E-6BF3-CC32-C3945704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Šībrīža</a:t>
            </a:r>
            <a:r>
              <a:rPr lang="en-US" b="1" dirty="0"/>
              <a:t> </a:t>
            </a:r>
            <a:r>
              <a:rPr lang="en-US" b="1" dirty="0" err="1"/>
              <a:t>situācija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DB41F-6C9F-3362-4F10-BB66AB46C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577621"/>
            <a:ext cx="8761412" cy="3416300"/>
          </a:xfrm>
        </p:spPr>
        <p:txBody>
          <a:bodyPr>
            <a:normAutofit fontScale="92500"/>
          </a:bodyPr>
          <a:lstStyle/>
          <a:p>
            <a:r>
              <a:rPr lang="en-US" sz="2400" dirty="0" err="1"/>
              <a:t>Dīķsaimniecībās</a:t>
            </a:r>
            <a:r>
              <a:rPr lang="en-US" sz="2400" dirty="0"/>
              <a:t> </a:t>
            </a:r>
            <a:r>
              <a:rPr lang="en-US" sz="2400" dirty="0" err="1"/>
              <a:t>atkarība</a:t>
            </a:r>
            <a:r>
              <a:rPr lang="en-US" sz="2400" dirty="0"/>
              <a:t> no </a:t>
            </a:r>
            <a:r>
              <a:rPr lang="en-US" sz="2400" dirty="0" err="1"/>
              <a:t>klimatiskajiem</a:t>
            </a:r>
            <a:r>
              <a:rPr lang="en-US" sz="2400" dirty="0"/>
              <a:t> </a:t>
            </a:r>
            <a:r>
              <a:rPr lang="en-US" sz="2400" dirty="0" err="1"/>
              <a:t>dabas</a:t>
            </a:r>
            <a:r>
              <a:rPr lang="en-US" sz="2400" dirty="0"/>
              <a:t> </a:t>
            </a:r>
            <a:r>
              <a:rPr lang="en-US" sz="2400" dirty="0" err="1"/>
              <a:t>apstākļiem</a:t>
            </a:r>
            <a:endParaRPr lang="en-US" sz="2400" dirty="0"/>
          </a:p>
          <a:p>
            <a:r>
              <a:rPr lang="en-US" sz="2400" b="1" dirty="0" err="1"/>
              <a:t>Zivēdājdzīvnieku</a:t>
            </a:r>
            <a:r>
              <a:rPr lang="en-US" sz="2400" b="1" dirty="0"/>
              <a:t> </a:t>
            </a:r>
            <a:r>
              <a:rPr lang="en-US" sz="2400" b="1" dirty="0" err="1"/>
              <a:t>ietekme</a:t>
            </a:r>
            <a:r>
              <a:rPr lang="en-US" sz="2400" b="1" dirty="0"/>
              <a:t>! </a:t>
            </a:r>
            <a:r>
              <a:rPr lang="en-US" sz="2400" b="1" dirty="0" err="1"/>
              <a:t>Nemedījamie</a:t>
            </a:r>
            <a:r>
              <a:rPr lang="en-US" sz="2400" b="1" dirty="0"/>
              <a:t>!!!</a:t>
            </a:r>
          </a:p>
          <a:p>
            <a:r>
              <a:rPr lang="en-US" sz="2400" dirty="0" err="1"/>
              <a:t>Pieejami</a:t>
            </a:r>
            <a:r>
              <a:rPr lang="en-US" sz="2400" dirty="0"/>
              <a:t> </a:t>
            </a:r>
            <a:r>
              <a:rPr lang="en-US" sz="2400" dirty="0" err="1"/>
              <a:t>atbalsti</a:t>
            </a:r>
            <a:r>
              <a:rPr lang="en-US" sz="2400" dirty="0"/>
              <a:t> (</a:t>
            </a:r>
            <a:r>
              <a:rPr lang="en-US" sz="2400" dirty="0" err="1"/>
              <a:t>investīcijas</a:t>
            </a:r>
            <a:r>
              <a:rPr lang="en-US" sz="2400" dirty="0"/>
              <a:t>, vides, </a:t>
            </a:r>
            <a:r>
              <a:rPr lang="en-US" sz="2400" dirty="0" err="1"/>
              <a:t>kompensācijas</a:t>
            </a:r>
            <a:r>
              <a:rPr lang="en-US" sz="2400" dirty="0"/>
              <a:t>)</a:t>
            </a:r>
          </a:p>
          <a:p>
            <a:r>
              <a:rPr lang="en-US" sz="2400" dirty="0" err="1"/>
              <a:t>Atšķirīga</a:t>
            </a:r>
            <a:r>
              <a:rPr lang="en-US" sz="2400" dirty="0"/>
              <a:t> </a:t>
            </a:r>
            <a:r>
              <a:rPr lang="en-US" sz="2400" dirty="0" err="1"/>
              <a:t>pieeja</a:t>
            </a:r>
            <a:r>
              <a:rPr lang="en-US" sz="2400" dirty="0"/>
              <a:t> </a:t>
            </a:r>
            <a:r>
              <a:rPr lang="en-US" sz="2400" dirty="0" err="1"/>
              <a:t>dažādās</a:t>
            </a:r>
            <a:r>
              <a:rPr lang="en-US" sz="2400" dirty="0"/>
              <a:t> </a:t>
            </a:r>
            <a:r>
              <a:rPr lang="en-US" sz="2400" dirty="0" err="1"/>
              <a:t>prasībās</a:t>
            </a:r>
            <a:r>
              <a:rPr lang="en-US" sz="2400" dirty="0"/>
              <a:t>, </a:t>
            </a:r>
            <a:r>
              <a:rPr lang="en-US" sz="2400" dirty="0" err="1"/>
              <a:t>īpaši</a:t>
            </a:r>
            <a:r>
              <a:rPr lang="en-US" sz="2400" dirty="0"/>
              <a:t> </a:t>
            </a:r>
            <a:r>
              <a:rPr lang="en-US" sz="2400" dirty="0" err="1"/>
              <a:t>saistītās</a:t>
            </a:r>
            <a:r>
              <a:rPr lang="en-US" sz="2400" dirty="0"/>
              <a:t> </a:t>
            </a:r>
            <a:r>
              <a:rPr lang="en-US" sz="2400" dirty="0" err="1"/>
              <a:t>ar</a:t>
            </a:r>
            <a:r>
              <a:rPr lang="en-US" sz="2400" dirty="0"/>
              <a:t> </a:t>
            </a:r>
            <a:r>
              <a:rPr lang="en-US" sz="2400" dirty="0" err="1"/>
              <a:t>vidi</a:t>
            </a:r>
            <a:endParaRPr lang="en-US" sz="2400" dirty="0"/>
          </a:p>
          <a:p>
            <a:r>
              <a:rPr lang="en-US" sz="2400" dirty="0" err="1"/>
              <a:t>Dažbrīd</a:t>
            </a:r>
            <a:r>
              <a:rPr lang="en-US" sz="2400" dirty="0"/>
              <a:t> </a:t>
            </a:r>
            <a:r>
              <a:rPr lang="en-US" sz="2400" dirty="0" err="1"/>
              <a:t>nevienlīdzība</a:t>
            </a:r>
            <a:r>
              <a:rPr lang="en-US" sz="2400" dirty="0"/>
              <a:t> </a:t>
            </a:r>
            <a:r>
              <a:rPr lang="en-US" sz="2400" dirty="0" err="1"/>
              <a:t>ar</a:t>
            </a:r>
            <a:r>
              <a:rPr lang="en-US" sz="2400" dirty="0"/>
              <a:t> </a:t>
            </a:r>
            <a:r>
              <a:rPr lang="en-US" sz="2400" dirty="0" err="1"/>
              <a:t>citām</a:t>
            </a:r>
            <a:r>
              <a:rPr lang="en-US" sz="2400" dirty="0"/>
              <a:t> </a:t>
            </a:r>
            <a:r>
              <a:rPr lang="en-US" sz="2400" dirty="0" err="1"/>
              <a:t>nozarēm</a:t>
            </a:r>
            <a:r>
              <a:rPr lang="en-US" sz="2400" dirty="0"/>
              <a:t> (PVN)</a:t>
            </a:r>
          </a:p>
          <a:p>
            <a:r>
              <a:rPr lang="en-US" sz="2400" dirty="0" err="1"/>
              <a:t>Praktiskā</a:t>
            </a:r>
            <a:r>
              <a:rPr lang="en-US" sz="2400" dirty="0"/>
              <a:t> </a:t>
            </a:r>
            <a:r>
              <a:rPr lang="en-US" sz="2400" dirty="0" err="1"/>
              <a:t>zinātne</a:t>
            </a:r>
            <a:r>
              <a:rPr lang="en-US" sz="2400" dirty="0"/>
              <a:t> </a:t>
            </a:r>
            <a:r>
              <a:rPr lang="en-US" sz="2400" dirty="0" err="1"/>
              <a:t>pret</a:t>
            </a:r>
            <a:r>
              <a:rPr lang="en-US" sz="2400" dirty="0"/>
              <a:t> </a:t>
            </a:r>
            <a:r>
              <a:rPr lang="en-US" sz="2400" dirty="0" err="1"/>
              <a:t>fundamentālo</a:t>
            </a:r>
            <a:r>
              <a:rPr lang="en-US" sz="2400" dirty="0"/>
              <a:t> </a:t>
            </a:r>
            <a:r>
              <a:rPr lang="en-US" sz="2400" dirty="0" err="1"/>
              <a:t>zinātni</a:t>
            </a:r>
            <a:endParaRPr lang="en-US" sz="2400" dirty="0"/>
          </a:p>
          <a:p>
            <a:r>
              <a:rPr lang="en-US" sz="2400" dirty="0" err="1"/>
              <a:t>Nozares</a:t>
            </a:r>
            <a:r>
              <a:rPr lang="en-US" sz="2400" dirty="0"/>
              <a:t> </a:t>
            </a:r>
            <a:r>
              <a:rPr lang="en-US" sz="2400" dirty="0" err="1"/>
              <a:t>statistika</a:t>
            </a:r>
            <a:r>
              <a:rPr lang="en-US" sz="2400" dirty="0"/>
              <a:t>, </a:t>
            </a:r>
            <a:r>
              <a:rPr lang="en-US" sz="2400" dirty="0" err="1"/>
              <a:t>dati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9889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AC032-63BD-B0D4-34ED-4536BFFD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Nākotne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1FE2D-58AA-6260-46FC-F8C312993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Ar</a:t>
            </a:r>
            <a:r>
              <a:rPr lang="en-US" sz="2400" b="1" dirty="0"/>
              <a:t> </a:t>
            </a:r>
            <a:r>
              <a:rPr lang="en-US" sz="2400" b="1" dirty="0" err="1"/>
              <a:t>vidi</a:t>
            </a:r>
            <a:r>
              <a:rPr lang="en-US" sz="2400" b="1" dirty="0"/>
              <a:t> un </a:t>
            </a:r>
            <a:r>
              <a:rPr lang="en-US" sz="2400" b="1" dirty="0" err="1"/>
              <a:t>tās</a:t>
            </a:r>
            <a:r>
              <a:rPr lang="en-US" sz="2400" b="1" dirty="0"/>
              <a:t> </a:t>
            </a:r>
            <a:r>
              <a:rPr lang="en-US" sz="2400" b="1" dirty="0" err="1"/>
              <a:t>resursiem</a:t>
            </a:r>
            <a:r>
              <a:rPr lang="en-US" sz="2400" b="1" dirty="0"/>
              <a:t> </a:t>
            </a:r>
            <a:r>
              <a:rPr lang="en-US" sz="2400" b="1" dirty="0" err="1"/>
              <a:t>saistītie</a:t>
            </a:r>
            <a:r>
              <a:rPr lang="en-US" sz="2400" b="1" dirty="0"/>
              <a:t> </a:t>
            </a:r>
            <a:r>
              <a:rPr lang="en-US" sz="2400" b="1" dirty="0" err="1"/>
              <a:t>jautājumi</a:t>
            </a:r>
            <a:r>
              <a:rPr lang="en-US" sz="2400" b="1" dirty="0"/>
              <a:t>, </a:t>
            </a:r>
            <a:r>
              <a:rPr lang="en-US" sz="2400" b="1" dirty="0" err="1"/>
              <a:t>atļaujas</a:t>
            </a:r>
            <a:r>
              <a:rPr lang="en-US" sz="2400" b="1" dirty="0"/>
              <a:t>, </a:t>
            </a:r>
            <a:r>
              <a:rPr lang="en-US" sz="2400" b="1" dirty="0" err="1"/>
              <a:t>nodokļi</a:t>
            </a:r>
            <a:r>
              <a:rPr lang="en-US" sz="2400" b="1" dirty="0"/>
              <a:t>!</a:t>
            </a:r>
          </a:p>
          <a:p>
            <a:r>
              <a:rPr lang="en-US" sz="2400" dirty="0"/>
              <a:t>RAS, </a:t>
            </a:r>
            <a:r>
              <a:rPr lang="en-US" sz="2400" dirty="0" err="1"/>
              <a:t>jūras</a:t>
            </a:r>
            <a:r>
              <a:rPr lang="en-US" sz="2400" dirty="0"/>
              <a:t> </a:t>
            </a:r>
            <a:r>
              <a:rPr lang="en-US" sz="2400" dirty="0" err="1"/>
              <a:t>akvakultūras</a:t>
            </a:r>
            <a:r>
              <a:rPr lang="en-US" sz="2400" dirty="0"/>
              <a:t> </a:t>
            </a:r>
            <a:r>
              <a:rPr lang="en-US" sz="2400" dirty="0" err="1"/>
              <a:t>attīstība</a:t>
            </a:r>
            <a:endParaRPr lang="en-US" sz="2400" dirty="0"/>
          </a:p>
          <a:p>
            <a:r>
              <a:rPr lang="en-US" sz="2400" dirty="0" err="1"/>
              <a:t>Jaunas</a:t>
            </a:r>
            <a:r>
              <a:rPr lang="en-US" sz="2400" dirty="0"/>
              <a:t> </a:t>
            </a:r>
            <a:r>
              <a:rPr lang="en-US" sz="2400" dirty="0" err="1"/>
              <a:t>sugas</a:t>
            </a:r>
            <a:endParaRPr lang="en-US" sz="2400" dirty="0"/>
          </a:p>
          <a:p>
            <a:r>
              <a:rPr lang="en-US" sz="2400" dirty="0"/>
              <a:t>EJZAF </a:t>
            </a:r>
            <a:r>
              <a:rPr lang="en-US" sz="2400" dirty="0" err="1"/>
              <a:t>nākotne</a:t>
            </a:r>
            <a:endParaRPr lang="en-US" sz="2400" dirty="0"/>
          </a:p>
          <a:p>
            <a:r>
              <a:rPr lang="en-US" sz="2400" dirty="0" err="1"/>
              <a:t>Veiksmīga</a:t>
            </a:r>
            <a:r>
              <a:rPr lang="en-US" sz="2400" dirty="0"/>
              <a:t> </a:t>
            </a:r>
            <a:r>
              <a:rPr lang="en-US" sz="2400" dirty="0" err="1"/>
              <a:t>paaudžu</a:t>
            </a:r>
            <a:r>
              <a:rPr lang="en-US" sz="2400" dirty="0"/>
              <a:t> </a:t>
            </a:r>
            <a:r>
              <a:rPr lang="en-US" sz="2400" dirty="0" err="1"/>
              <a:t>maiņa</a:t>
            </a:r>
            <a:r>
              <a:rPr lang="en-US" sz="2400" dirty="0"/>
              <a:t> </a:t>
            </a:r>
            <a:r>
              <a:rPr lang="en-US" sz="2400" dirty="0" err="1"/>
              <a:t>ģimenes</a:t>
            </a:r>
            <a:r>
              <a:rPr lang="en-US" sz="2400" dirty="0"/>
              <a:t> </a:t>
            </a:r>
            <a:r>
              <a:rPr lang="en-US" sz="2400" dirty="0" err="1"/>
              <a:t>uzņēmumos</a:t>
            </a:r>
            <a:r>
              <a:rPr lang="en-US" sz="2400" dirty="0"/>
              <a:t>. </a:t>
            </a:r>
            <a:r>
              <a:rPr lang="en-US" sz="2400" dirty="0" err="1"/>
              <a:t>Nepieciešami</a:t>
            </a:r>
            <a:r>
              <a:rPr lang="en-US" sz="2400" dirty="0"/>
              <a:t> </a:t>
            </a:r>
            <a:r>
              <a:rPr lang="en-US" sz="2400" dirty="0" err="1"/>
              <a:t>zivju</a:t>
            </a:r>
            <a:r>
              <a:rPr lang="en-US" sz="2400" dirty="0"/>
              <a:t> </a:t>
            </a:r>
            <a:r>
              <a:rPr lang="en-US" sz="2400" dirty="0" err="1"/>
              <a:t>audzēšanas</a:t>
            </a:r>
            <a:r>
              <a:rPr lang="en-US" sz="2400" dirty="0"/>
              <a:t> </a:t>
            </a:r>
            <a:r>
              <a:rPr lang="en-US" sz="2400" dirty="0" err="1"/>
              <a:t>procesu</a:t>
            </a:r>
            <a:r>
              <a:rPr lang="en-US" sz="2400" dirty="0"/>
              <a:t> </a:t>
            </a:r>
            <a:r>
              <a:rPr lang="en-US" sz="2400" dirty="0" err="1"/>
              <a:t>vadītāji</a:t>
            </a:r>
            <a:endParaRPr lang="en-US" sz="2400" dirty="0"/>
          </a:p>
          <a:p>
            <a:endParaRPr lang="en-US" sz="2400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86711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B3823-9212-48DB-8A62-B93DFD212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30" y="1202724"/>
            <a:ext cx="11029616" cy="1796528"/>
          </a:xfrm>
        </p:spPr>
        <p:txBody>
          <a:bodyPr>
            <a:noAutofit/>
          </a:bodyPr>
          <a:lstStyle/>
          <a:p>
            <a:pPr algn="ctr"/>
            <a:r>
              <a:rPr lang="lv-LV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Paldies par uzmanību!</a:t>
            </a:r>
            <a:br>
              <a:rPr lang="lv-LV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v-LV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543" y="2644347"/>
            <a:ext cx="8613389" cy="375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802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E7CA09-9778-4414-AE97-8064B12DA3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289AE2-D2AE-49D1-AFAC-3A79F6794255}">
  <ds:schemaRefs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16c05727-aa75-4e4a-9b5f-8a80a1165891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27BD4C1-B6B1-4715-ABF9-E660A51A4E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729</TotalTime>
  <Words>354</Words>
  <Application>Microsoft Office PowerPoint</Application>
  <PresentationFormat>Widescreen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 Boardroom</vt:lpstr>
      <vt:lpstr>Akvakultūra šodien un rīt</vt:lpstr>
      <vt:lpstr>PowerPoint Presentation</vt:lpstr>
      <vt:lpstr>Ražošanas raksturojums</vt:lpstr>
      <vt:lpstr>Dīķu produkcija</vt:lpstr>
      <vt:lpstr>Realizētās akvakultūras produkcijas apjoms 2007. – 2024. gadā, tonnas</vt:lpstr>
      <vt:lpstr>Realizētās akvakultūras produkcijas apjoms 2007. – 2024. gadā, % sadalījums</vt:lpstr>
      <vt:lpstr>Tirgus situācija</vt:lpstr>
      <vt:lpstr>Šībrīža situācija</vt:lpstr>
      <vt:lpstr>Nākotne</vt:lpstr>
      <vt:lpstr>Paldies par uzmanību!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Latvijas zivju audzētāju asociācija</dc:title>
  <dc:creator>Mārcis Ziņģis</dc:creator>
  <cp:lastModifiedBy>Kristaps Gramanis</cp:lastModifiedBy>
  <cp:revision>24</cp:revision>
  <dcterms:created xsi:type="dcterms:W3CDTF">2021-12-06T09:33:53Z</dcterms:created>
  <dcterms:modified xsi:type="dcterms:W3CDTF">2025-11-06T10:50:30Z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